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1" r:id="rId3"/>
    <p:sldId id="270" r:id="rId4"/>
    <p:sldId id="257" r:id="rId5"/>
    <p:sldId id="256" r:id="rId6"/>
    <p:sldId id="260" r:id="rId7"/>
    <p:sldId id="259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A78001-49AB-494E-ACBA-5ACA9CB241B9}" v="15" dt="2025-05-01T15:53:07.2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92" d="100"/>
          <a:sy n="92" d="100"/>
        </p:scale>
        <p:origin x="28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Ortega" userId="1ba178e3-1121-4c30-b7d6-3f6f56a22471" providerId="ADAL" clId="{18A78001-49AB-494E-ACBA-5ACA9CB241B9}"/>
    <pc:docChg chg="custSel addSld modSld">
      <pc:chgData name="John Ortega" userId="1ba178e3-1121-4c30-b7d6-3f6f56a22471" providerId="ADAL" clId="{18A78001-49AB-494E-ACBA-5ACA9CB241B9}" dt="2025-05-01T16:20:32.491" v="722" actId="20577"/>
      <pc:docMkLst>
        <pc:docMk/>
      </pc:docMkLst>
      <pc:sldChg chg="addSp modSp mod">
        <pc:chgData name="John Ortega" userId="1ba178e3-1121-4c30-b7d6-3f6f56a22471" providerId="ADAL" clId="{18A78001-49AB-494E-ACBA-5ACA9CB241B9}" dt="2025-05-01T15:51:55.921" v="681" actId="1076"/>
        <pc:sldMkLst>
          <pc:docMk/>
          <pc:sldMk cId="559046057" sldId="256"/>
        </pc:sldMkLst>
        <pc:picChg chg="add mod">
          <ac:chgData name="John Ortega" userId="1ba178e3-1121-4c30-b7d6-3f6f56a22471" providerId="ADAL" clId="{18A78001-49AB-494E-ACBA-5ACA9CB241B9}" dt="2025-05-01T15:51:55.921" v="681" actId="1076"/>
          <ac:picMkLst>
            <pc:docMk/>
            <pc:sldMk cId="559046057" sldId="256"/>
            <ac:picMk id="4" creationId="{17B27E24-244C-31D3-8149-EC82780849D4}"/>
          </ac:picMkLst>
        </pc:picChg>
      </pc:sldChg>
      <pc:sldChg chg="addSp modSp mod">
        <pc:chgData name="John Ortega" userId="1ba178e3-1121-4c30-b7d6-3f6f56a22471" providerId="ADAL" clId="{18A78001-49AB-494E-ACBA-5ACA9CB241B9}" dt="2025-05-01T15:51:46.371" v="679" actId="1076"/>
        <pc:sldMkLst>
          <pc:docMk/>
          <pc:sldMk cId="1729976019" sldId="257"/>
        </pc:sldMkLst>
        <pc:spChg chg="mod">
          <ac:chgData name="John Ortega" userId="1ba178e3-1121-4c30-b7d6-3f6f56a22471" providerId="ADAL" clId="{18A78001-49AB-494E-ACBA-5ACA9CB241B9}" dt="2025-05-01T15:39:36.456" v="495" actId="6549"/>
          <ac:spMkLst>
            <pc:docMk/>
            <pc:sldMk cId="1729976019" sldId="257"/>
            <ac:spMk id="3" creationId="{267F1EA2-635E-D1A5-757B-3E09283CBB17}"/>
          </ac:spMkLst>
        </pc:spChg>
        <pc:picChg chg="add mod">
          <ac:chgData name="John Ortega" userId="1ba178e3-1121-4c30-b7d6-3f6f56a22471" providerId="ADAL" clId="{18A78001-49AB-494E-ACBA-5ACA9CB241B9}" dt="2025-05-01T15:51:46.371" v="679" actId="1076"/>
          <ac:picMkLst>
            <pc:docMk/>
            <pc:sldMk cId="1729976019" sldId="257"/>
            <ac:picMk id="4" creationId="{73408443-1AAE-B7E3-B7F2-DBB435917D80}"/>
          </ac:picMkLst>
        </pc:picChg>
      </pc:sldChg>
      <pc:sldChg chg="modSp mod">
        <pc:chgData name="John Ortega" userId="1ba178e3-1121-4c30-b7d6-3f6f56a22471" providerId="ADAL" clId="{18A78001-49AB-494E-ACBA-5ACA9CB241B9}" dt="2025-05-01T15:45:35.536" v="646" actId="20577"/>
        <pc:sldMkLst>
          <pc:docMk/>
          <pc:sldMk cId="1286960630" sldId="258"/>
        </pc:sldMkLst>
        <pc:spChg chg="mod">
          <ac:chgData name="John Ortega" userId="1ba178e3-1121-4c30-b7d6-3f6f56a22471" providerId="ADAL" clId="{18A78001-49AB-494E-ACBA-5ACA9CB241B9}" dt="2025-05-01T15:45:35.536" v="646" actId="20577"/>
          <ac:spMkLst>
            <pc:docMk/>
            <pc:sldMk cId="1286960630" sldId="258"/>
            <ac:spMk id="7" creationId="{7564AF2B-1800-2DB6-A171-2044B6F2713E}"/>
          </ac:spMkLst>
        </pc:spChg>
      </pc:sldChg>
      <pc:sldChg chg="addSp modSp mod">
        <pc:chgData name="John Ortega" userId="1ba178e3-1121-4c30-b7d6-3f6f56a22471" providerId="ADAL" clId="{18A78001-49AB-494E-ACBA-5ACA9CB241B9}" dt="2025-05-01T15:52:07.379" v="684" actId="1076"/>
        <pc:sldMkLst>
          <pc:docMk/>
          <pc:sldMk cId="1046197346" sldId="259"/>
        </pc:sldMkLst>
        <pc:picChg chg="add mod">
          <ac:chgData name="John Ortega" userId="1ba178e3-1121-4c30-b7d6-3f6f56a22471" providerId="ADAL" clId="{18A78001-49AB-494E-ACBA-5ACA9CB241B9}" dt="2025-05-01T15:52:07.379" v="684" actId="1076"/>
          <ac:picMkLst>
            <pc:docMk/>
            <pc:sldMk cId="1046197346" sldId="259"/>
            <ac:picMk id="3" creationId="{12F18341-6325-FE39-5C17-D3368578ED59}"/>
          </ac:picMkLst>
        </pc:picChg>
      </pc:sldChg>
      <pc:sldChg chg="addSp modSp">
        <pc:chgData name="John Ortega" userId="1ba178e3-1121-4c30-b7d6-3f6f56a22471" providerId="ADAL" clId="{18A78001-49AB-494E-ACBA-5ACA9CB241B9}" dt="2025-05-01T15:51:58.814" v="682"/>
        <pc:sldMkLst>
          <pc:docMk/>
          <pc:sldMk cId="2666522663" sldId="260"/>
        </pc:sldMkLst>
        <pc:picChg chg="add mod">
          <ac:chgData name="John Ortega" userId="1ba178e3-1121-4c30-b7d6-3f6f56a22471" providerId="ADAL" clId="{18A78001-49AB-494E-ACBA-5ACA9CB241B9}" dt="2025-05-01T15:51:58.814" v="682"/>
          <ac:picMkLst>
            <pc:docMk/>
            <pc:sldMk cId="2666522663" sldId="260"/>
            <ac:picMk id="3" creationId="{A0E2C68F-A655-75F3-3708-DEFA301CE533}"/>
          </ac:picMkLst>
        </pc:picChg>
      </pc:sldChg>
      <pc:sldChg chg="addSp modSp">
        <pc:chgData name="John Ortega" userId="1ba178e3-1121-4c30-b7d6-3f6f56a22471" providerId="ADAL" clId="{18A78001-49AB-494E-ACBA-5ACA9CB241B9}" dt="2025-05-01T15:52:10.196" v="685"/>
        <pc:sldMkLst>
          <pc:docMk/>
          <pc:sldMk cId="2442096083" sldId="261"/>
        </pc:sldMkLst>
        <pc:picChg chg="add mod">
          <ac:chgData name="John Ortega" userId="1ba178e3-1121-4c30-b7d6-3f6f56a22471" providerId="ADAL" clId="{18A78001-49AB-494E-ACBA-5ACA9CB241B9}" dt="2025-05-01T15:52:10.196" v="685"/>
          <ac:picMkLst>
            <pc:docMk/>
            <pc:sldMk cId="2442096083" sldId="261"/>
            <ac:picMk id="3" creationId="{94D30136-8786-F848-68C7-72B40A78F55C}"/>
          </ac:picMkLst>
        </pc:picChg>
      </pc:sldChg>
      <pc:sldChg chg="addSp modSp mod">
        <pc:chgData name="John Ortega" userId="1ba178e3-1121-4c30-b7d6-3f6f56a22471" providerId="ADAL" clId="{18A78001-49AB-494E-ACBA-5ACA9CB241B9}" dt="2025-05-01T15:52:40.412" v="690" actId="14100"/>
        <pc:sldMkLst>
          <pc:docMk/>
          <pc:sldMk cId="3842791196" sldId="263"/>
        </pc:sldMkLst>
        <pc:spChg chg="mod">
          <ac:chgData name="John Ortega" userId="1ba178e3-1121-4c30-b7d6-3f6f56a22471" providerId="ADAL" clId="{18A78001-49AB-494E-ACBA-5ACA9CB241B9}" dt="2025-05-01T15:52:40.412" v="690" actId="14100"/>
          <ac:spMkLst>
            <pc:docMk/>
            <pc:sldMk cId="3842791196" sldId="263"/>
            <ac:spMk id="6" creationId="{2A68CC32-E01A-2444-F060-81D36AB35922}"/>
          </ac:spMkLst>
        </pc:spChg>
        <pc:picChg chg="add mod">
          <ac:chgData name="John Ortega" userId="1ba178e3-1121-4c30-b7d6-3f6f56a22471" providerId="ADAL" clId="{18A78001-49AB-494E-ACBA-5ACA9CB241B9}" dt="2025-05-01T15:52:28.056" v="687" actId="1076"/>
          <ac:picMkLst>
            <pc:docMk/>
            <pc:sldMk cId="3842791196" sldId="263"/>
            <ac:picMk id="3" creationId="{D0D4A0B4-8A2A-4FD3-0880-613D78FAC9A7}"/>
          </ac:picMkLst>
        </pc:picChg>
        <pc:picChg chg="mod">
          <ac:chgData name="John Ortega" userId="1ba178e3-1121-4c30-b7d6-3f6f56a22471" providerId="ADAL" clId="{18A78001-49AB-494E-ACBA-5ACA9CB241B9}" dt="2025-05-01T15:52:35.241" v="689" actId="1076"/>
          <ac:picMkLst>
            <pc:docMk/>
            <pc:sldMk cId="3842791196" sldId="263"/>
            <ac:picMk id="4" creationId="{25C3D1DB-4A54-1205-BB20-DA4C42F65ABD}"/>
          </ac:picMkLst>
        </pc:picChg>
      </pc:sldChg>
      <pc:sldChg chg="addSp modSp mod">
        <pc:chgData name="John Ortega" userId="1ba178e3-1121-4c30-b7d6-3f6f56a22471" providerId="ADAL" clId="{18A78001-49AB-494E-ACBA-5ACA9CB241B9}" dt="2025-05-01T15:52:48.181" v="691"/>
        <pc:sldMkLst>
          <pc:docMk/>
          <pc:sldMk cId="1120782" sldId="264"/>
        </pc:sldMkLst>
        <pc:spChg chg="mod">
          <ac:chgData name="John Ortega" userId="1ba178e3-1121-4c30-b7d6-3f6f56a22471" providerId="ADAL" clId="{18A78001-49AB-494E-ACBA-5ACA9CB241B9}" dt="2025-05-01T15:38:46.237" v="494" actId="20577"/>
          <ac:spMkLst>
            <pc:docMk/>
            <pc:sldMk cId="1120782" sldId="264"/>
            <ac:spMk id="6" creationId="{8A547021-1F3A-9B3E-1C9E-52DD84495E05}"/>
          </ac:spMkLst>
        </pc:spChg>
        <pc:picChg chg="add mod">
          <ac:chgData name="John Ortega" userId="1ba178e3-1121-4c30-b7d6-3f6f56a22471" providerId="ADAL" clId="{18A78001-49AB-494E-ACBA-5ACA9CB241B9}" dt="2025-05-01T15:52:48.181" v="691"/>
          <ac:picMkLst>
            <pc:docMk/>
            <pc:sldMk cId="1120782" sldId="264"/>
            <ac:picMk id="7" creationId="{D3A8D9CB-D57E-7489-763A-5686D5F83D12}"/>
          </ac:picMkLst>
        </pc:picChg>
      </pc:sldChg>
      <pc:sldChg chg="addSp modSp mod">
        <pc:chgData name="John Ortega" userId="1ba178e3-1121-4c30-b7d6-3f6f56a22471" providerId="ADAL" clId="{18A78001-49AB-494E-ACBA-5ACA9CB241B9}" dt="2025-05-01T16:20:32.491" v="722" actId="20577"/>
        <pc:sldMkLst>
          <pc:docMk/>
          <pc:sldMk cId="2386436234" sldId="265"/>
        </pc:sldMkLst>
        <pc:spChg chg="mod">
          <ac:chgData name="John Ortega" userId="1ba178e3-1121-4c30-b7d6-3f6f56a22471" providerId="ADAL" clId="{18A78001-49AB-494E-ACBA-5ACA9CB241B9}" dt="2025-05-01T16:20:32.491" v="722" actId="20577"/>
          <ac:spMkLst>
            <pc:docMk/>
            <pc:sldMk cId="2386436234" sldId="265"/>
            <ac:spMk id="5" creationId="{623B0910-282B-7614-D8BD-89B50B91BEB2}"/>
          </ac:spMkLst>
        </pc:spChg>
        <pc:picChg chg="add mod">
          <ac:chgData name="John Ortega" userId="1ba178e3-1121-4c30-b7d6-3f6f56a22471" providerId="ADAL" clId="{18A78001-49AB-494E-ACBA-5ACA9CB241B9}" dt="2025-05-01T15:53:00.606" v="693" actId="1076"/>
          <ac:picMkLst>
            <pc:docMk/>
            <pc:sldMk cId="2386436234" sldId="265"/>
            <ac:picMk id="3" creationId="{77EFFC33-0FD5-88F9-8A43-D9124A04CFA6}"/>
          </ac:picMkLst>
        </pc:picChg>
      </pc:sldChg>
      <pc:sldChg chg="addSp modSp">
        <pc:chgData name="John Ortega" userId="1ba178e3-1121-4c30-b7d6-3f6f56a22471" providerId="ADAL" clId="{18A78001-49AB-494E-ACBA-5ACA9CB241B9}" dt="2025-05-01T15:53:04.515" v="694"/>
        <pc:sldMkLst>
          <pc:docMk/>
          <pc:sldMk cId="455308642" sldId="269"/>
        </pc:sldMkLst>
        <pc:picChg chg="add mod">
          <ac:chgData name="John Ortega" userId="1ba178e3-1121-4c30-b7d6-3f6f56a22471" providerId="ADAL" clId="{18A78001-49AB-494E-ACBA-5ACA9CB241B9}" dt="2025-05-01T15:53:04.515" v="694"/>
          <ac:picMkLst>
            <pc:docMk/>
            <pc:sldMk cId="455308642" sldId="269"/>
            <ac:picMk id="3" creationId="{58FB6ADD-3DF0-5FCE-D51A-E2EE10B407C2}"/>
          </ac:picMkLst>
        </pc:picChg>
      </pc:sldChg>
      <pc:sldChg chg="addSp modSp">
        <pc:chgData name="John Ortega" userId="1ba178e3-1121-4c30-b7d6-3f6f56a22471" providerId="ADAL" clId="{18A78001-49AB-494E-ACBA-5ACA9CB241B9}" dt="2025-05-01T15:51:38.609" v="677"/>
        <pc:sldMkLst>
          <pc:docMk/>
          <pc:sldMk cId="3478586652" sldId="270"/>
        </pc:sldMkLst>
        <pc:picChg chg="add mod">
          <ac:chgData name="John Ortega" userId="1ba178e3-1121-4c30-b7d6-3f6f56a22471" providerId="ADAL" clId="{18A78001-49AB-494E-ACBA-5ACA9CB241B9}" dt="2025-05-01T15:51:38.609" v="677"/>
          <ac:picMkLst>
            <pc:docMk/>
            <pc:sldMk cId="3478586652" sldId="270"/>
            <ac:picMk id="4" creationId="{6B4CCDD6-6FE9-9BDD-5AAF-19E25FC1FD1D}"/>
          </ac:picMkLst>
        </pc:picChg>
      </pc:sldChg>
      <pc:sldChg chg="modSp mod">
        <pc:chgData name="John Ortega" userId="1ba178e3-1121-4c30-b7d6-3f6f56a22471" providerId="ADAL" clId="{18A78001-49AB-494E-ACBA-5ACA9CB241B9}" dt="2025-05-01T15:50:51.153" v="676" actId="1076"/>
        <pc:sldMkLst>
          <pc:docMk/>
          <pc:sldMk cId="1805254609" sldId="271"/>
        </pc:sldMkLst>
        <pc:spChg chg="mod">
          <ac:chgData name="John Ortega" userId="1ba178e3-1121-4c30-b7d6-3f6f56a22471" providerId="ADAL" clId="{18A78001-49AB-494E-ACBA-5ACA9CB241B9}" dt="2025-05-01T15:50:51.153" v="676" actId="1076"/>
          <ac:spMkLst>
            <pc:docMk/>
            <pc:sldMk cId="1805254609" sldId="271"/>
            <ac:spMk id="3" creationId="{4D2AD2BD-3126-B40B-4DE2-E661AC8C7C2E}"/>
          </ac:spMkLst>
        </pc:spChg>
      </pc:sldChg>
      <pc:sldChg chg="addSp delSp modSp mod">
        <pc:chgData name="John Ortega" userId="1ba178e3-1121-4c30-b7d6-3f6f56a22471" providerId="ADAL" clId="{18A78001-49AB-494E-ACBA-5ACA9CB241B9}" dt="2025-05-01T15:42:51.031" v="636" actId="14100"/>
        <pc:sldMkLst>
          <pc:docMk/>
          <pc:sldMk cId="298681317" sldId="272"/>
        </pc:sldMkLst>
        <pc:spChg chg="mod">
          <ac:chgData name="John Ortega" userId="1ba178e3-1121-4c30-b7d6-3f6f56a22471" providerId="ADAL" clId="{18A78001-49AB-494E-ACBA-5ACA9CB241B9}" dt="2025-05-01T15:22:30.382" v="25" actId="14100"/>
          <ac:spMkLst>
            <pc:docMk/>
            <pc:sldMk cId="298681317" sldId="272"/>
            <ac:spMk id="2" creationId="{9F02B4E2-8C28-EB24-A8B0-4E4AC85A85CE}"/>
          </ac:spMkLst>
        </pc:spChg>
        <pc:spChg chg="mod">
          <ac:chgData name="John Ortega" userId="1ba178e3-1121-4c30-b7d6-3f6f56a22471" providerId="ADAL" clId="{18A78001-49AB-494E-ACBA-5ACA9CB241B9}" dt="2025-05-01T15:37:10.861" v="460" actId="1036"/>
          <ac:spMkLst>
            <pc:docMk/>
            <pc:sldMk cId="298681317" sldId="272"/>
            <ac:spMk id="5" creationId="{C4D9C18D-F0E0-094C-06D4-25289C550373}"/>
          </ac:spMkLst>
        </pc:spChg>
        <pc:spChg chg="add mod">
          <ac:chgData name="John Ortega" userId="1ba178e3-1121-4c30-b7d6-3f6f56a22471" providerId="ADAL" clId="{18A78001-49AB-494E-ACBA-5ACA9CB241B9}" dt="2025-05-01T15:37:10.861" v="460" actId="1036"/>
          <ac:spMkLst>
            <pc:docMk/>
            <pc:sldMk cId="298681317" sldId="272"/>
            <ac:spMk id="13" creationId="{55AEBEC2-7B8E-DBAD-D828-C0DCF629C690}"/>
          </ac:spMkLst>
        </pc:spChg>
        <pc:spChg chg="add mod">
          <ac:chgData name="John Ortega" userId="1ba178e3-1121-4c30-b7d6-3f6f56a22471" providerId="ADAL" clId="{18A78001-49AB-494E-ACBA-5ACA9CB241B9}" dt="2025-05-01T15:37:10.861" v="460" actId="1036"/>
          <ac:spMkLst>
            <pc:docMk/>
            <pc:sldMk cId="298681317" sldId="272"/>
            <ac:spMk id="14" creationId="{76B6D272-4FE9-CDEE-0A93-5397AD2D928C}"/>
          </ac:spMkLst>
        </pc:spChg>
        <pc:spChg chg="add mod">
          <ac:chgData name="John Ortega" userId="1ba178e3-1121-4c30-b7d6-3f6f56a22471" providerId="ADAL" clId="{18A78001-49AB-494E-ACBA-5ACA9CB241B9}" dt="2025-05-01T15:37:10.861" v="460" actId="1036"/>
          <ac:spMkLst>
            <pc:docMk/>
            <pc:sldMk cId="298681317" sldId="272"/>
            <ac:spMk id="15" creationId="{084AA65C-572E-C506-CDF3-BF67F7638439}"/>
          </ac:spMkLst>
        </pc:spChg>
        <pc:spChg chg="add mod">
          <ac:chgData name="John Ortega" userId="1ba178e3-1121-4c30-b7d6-3f6f56a22471" providerId="ADAL" clId="{18A78001-49AB-494E-ACBA-5ACA9CB241B9}" dt="2025-05-01T15:37:10.861" v="460" actId="1036"/>
          <ac:spMkLst>
            <pc:docMk/>
            <pc:sldMk cId="298681317" sldId="272"/>
            <ac:spMk id="16" creationId="{D6A229E7-EE91-364D-9AAE-2909A0BBDC1F}"/>
          </ac:spMkLst>
        </pc:spChg>
        <pc:spChg chg="add mod">
          <ac:chgData name="John Ortega" userId="1ba178e3-1121-4c30-b7d6-3f6f56a22471" providerId="ADAL" clId="{18A78001-49AB-494E-ACBA-5ACA9CB241B9}" dt="2025-05-01T15:42:51.031" v="636" actId="14100"/>
          <ac:spMkLst>
            <pc:docMk/>
            <pc:sldMk cId="298681317" sldId="272"/>
            <ac:spMk id="17" creationId="{4D56476E-5586-61F0-E96E-AB89ED5572EE}"/>
          </ac:spMkLst>
        </pc:spChg>
        <pc:picChg chg="del">
          <ac:chgData name="John Ortega" userId="1ba178e3-1121-4c30-b7d6-3f6f56a22471" providerId="ADAL" clId="{18A78001-49AB-494E-ACBA-5ACA9CB241B9}" dt="2025-05-01T15:22:33.184" v="26" actId="478"/>
          <ac:picMkLst>
            <pc:docMk/>
            <pc:sldMk cId="298681317" sldId="272"/>
            <ac:picMk id="4" creationId="{259D9925-1457-5BA5-BDB8-DB3013F56083}"/>
          </ac:picMkLst>
        </pc:picChg>
        <pc:picChg chg="add mod">
          <ac:chgData name="John Ortega" userId="1ba178e3-1121-4c30-b7d6-3f6f56a22471" providerId="ADAL" clId="{18A78001-49AB-494E-ACBA-5ACA9CB241B9}" dt="2025-05-01T15:37:10.861" v="460" actId="1036"/>
          <ac:picMkLst>
            <pc:docMk/>
            <pc:sldMk cId="298681317" sldId="272"/>
            <ac:picMk id="6" creationId="{084A165D-DEF8-AF40-402D-8443A14E4509}"/>
          </ac:picMkLst>
        </pc:picChg>
        <pc:picChg chg="add mod">
          <ac:chgData name="John Ortega" userId="1ba178e3-1121-4c30-b7d6-3f6f56a22471" providerId="ADAL" clId="{18A78001-49AB-494E-ACBA-5ACA9CB241B9}" dt="2025-05-01T15:37:10.861" v="460" actId="1036"/>
          <ac:picMkLst>
            <pc:docMk/>
            <pc:sldMk cId="298681317" sldId="272"/>
            <ac:picMk id="8" creationId="{D0314175-8D57-A9B4-47A3-4ECC0A00D031}"/>
          </ac:picMkLst>
        </pc:picChg>
        <pc:picChg chg="add mod">
          <ac:chgData name="John Ortega" userId="1ba178e3-1121-4c30-b7d6-3f6f56a22471" providerId="ADAL" clId="{18A78001-49AB-494E-ACBA-5ACA9CB241B9}" dt="2025-05-01T15:37:10.861" v="460" actId="1036"/>
          <ac:picMkLst>
            <pc:docMk/>
            <pc:sldMk cId="298681317" sldId="272"/>
            <ac:picMk id="10" creationId="{363BA942-6027-D8F1-4310-67BC6D3CF428}"/>
          </ac:picMkLst>
        </pc:picChg>
        <pc:picChg chg="add mod">
          <ac:chgData name="John Ortega" userId="1ba178e3-1121-4c30-b7d6-3f6f56a22471" providerId="ADAL" clId="{18A78001-49AB-494E-ACBA-5ACA9CB241B9}" dt="2025-05-01T15:37:10.861" v="460" actId="1036"/>
          <ac:picMkLst>
            <pc:docMk/>
            <pc:sldMk cId="298681317" sldId="272"/>
            <ac:picMk id="12" creationId="{0F51737F-E554-EF6F-6BBE-E7A2EE128402}"/>
          </ac:picMkLst>
        </pc:picChg>
      </pc:sldChg>
      <pc:sldChg chg="addSp modSp add mod">
        <pc:chgData name="John Ortega" userId="1ba178e3-1121-4c30-b7d6-3f6f56a22471" providerId="ADAL" clId="{18A78001-49AB-494E-ACBA-5ACA9CB241B9}" dt="2025-05-01T15:53:14.681" v="696" actId="1076"/>
        <pc:sldMkLst>
          <pc:docMk/>
          <pc:sldMk cId="1016514849" sldId="273"/>
        </pc:sldMkLst>
        <pc:picChg chg="add mod">
          <ac:chgData name="John Ortega" userId="1ba178e3-1121-4c30-b7d6-3f6f56a22471" providerId="ADAL" clId="{18A78001-49AB-494E-ACBA-5ACA9CB241B9}" dt="2025-05-01T15:53:14.681" v="696" actId="1076"/>
          <ac:picMkLst>
            <pc:docMk/>
            <pc:sldMk cId="1016514849" sldId="273"/>
            <ac:picMk id="3" creationId="{DF08E35B-D911-8477-39FC-1F715C684CE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C1483-7CA3-9FA4-D206-93D3116D98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2EDEF5-2BC6-0E4F-3E41-310E32AFDC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62A79-92F8-6225-5785-7259B224E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AD067-E179-49F5-B2B8-397BC04879BA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469A08-0D7D-40AD-E6A4-B3F339A0C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0A6801-373D-4F30-6218-8C3F7BBD3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07DD0-7BC7-42B1-9A7D-55E9A0FE9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392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C9A65-AB8A-7090-42C5-CBCB01AFB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85D79D-9EEA-4A5E-088A-EB51725585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07E9C-817D-5CD1-FE89-4F77FAE59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AD067-E179-49F5-B2B8-397BC04879BA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E8ABFC-1256-69F7-73AD-0AE2B1274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1054CA-E554-3B12-D55F-29336284A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07DD0-7BC7-42B1-9A7D-55E9A0FE9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291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62058F1-C3F0-6614-5E25-C52D44DEF6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94DA9C-AAC9-49DB-09D0-1EA980C0ED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C38FDF-857A-64F7-8720-CDF78C690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AD067-E179-49F5-B2B8-397BC04879BA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48A827-3B1F-0E1C-451C-CD4E2DC04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086E8C-0AB1-6143-C527-0B51B2B02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07DD0-7BC7-42B1-9A7D-55E9A0FE9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077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AD6CB-34A5-235E-9BFA-2AE23E11D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A2979-E8CF-055B-CB4A-343BB6BFA9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A30F14-A89C-89D1-79A9-E9E4F4025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AD067-E179-49F5-B2B8-397BC04879BA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77EBA3-DF31-275E-36A1-20B5E33F4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0E5C6C-B039-1D77-6967-1D5A18344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07DD0-7BC7-42B1-9A7D-55E9A0FE9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666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73E95-DD8C-21C5-F4D0-E20E9096D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1A025B-D694-E9BC-E35A-49E48B6E9F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532956-1C9C-E7DB-DD05-E96FE435B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AD067-E179-49F5-B2B8-397BC04879BA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F8DF85-459A-B902-0285-48CA426D6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365ABE-F879-2DCF-FF77-1E4DFF731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07DD0-7BC7-42B1-9A7D-55E9A0FE9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667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72452-D1AB-083B-78FE-7A98A7AE6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5BE98-51A2-2E53-99A9-3A856ACC0C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D69C45-A8F6-76AC-18F5-18BDB12763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6D9AE3-0D70-FD05-8095-6D283704E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AD067-E179-49F5-B2B8-397BC04879BA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A5A031-9C96-9BAF-A498-BC1AA414A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18ED83-2949-33F5-785B-4452573E3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07DD0-7BC7-42B1-9A7D-55E9A0FE9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74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DC0EB-706F-6A2A-75F2-44E9D3DB9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B66074-6F5F-B4D8-4068-C49F1E9B17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C82515-4C03-54C9-F40F-9E62C3BF31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2D98C1-36A8-3FEA-5427-7D35E49F06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55627F-DB8A-D9A1-7BEC-63A6210635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84ABA6-F342-2E93-6F2A-86B6221BF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AD067-E179-49F5-B2B8-397BC04879BA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9EA95D-5196-ED7B-18C8-1CC07890A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429AED-3734-3ED4-48B8-8515F2446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07DD0-7BC7-42B1-9A7D-55E9A0FE9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011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A2863-957E-C522-0887-A4C3649F1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4DC16B-B7FE-1FB7-277E-D9EBA2C08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AD067-E179-49F5-B2B8-397BC04879BA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7BCC0A-0FF9-B128-0D1A-2C6B5510A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0645DE-02AF-6480-A5D7-4D4F5CC64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07DD0-7BC7-42B1-9A7D-55E9A0FE9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805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FAB341-0250-EEF9-E87A-6C9440ED1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AD067-E179-49F5-B2B8-397BC04879BA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18F5C3-6BA0-5E93-E8F5-B40827759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79BC60-C936-4BF0-0E30-7CDDE379A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07DD0-7BC7-42B1-9A7D-55E9A0FE9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035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12A34-741D-FD12-6D0D-2A2E98BC5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3CDFB7-C17C-B896-85BB-6A0ADC7C5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850416-6B97-B65C-F442-31610DF991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A27083-FF79-5069-4318-95C826110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AD067-E179-49F5-B2B8-397BC04879BA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550D6C-715D-D7B6-86C7-5A8382D68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0B8FE4-463C-9397-A39A-9CF9B9C51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07DD0-7BC7-42B1-9A7D-55E9A0FE9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005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C26C9-B38F-9C56-4221-4DD5316C7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8A3D45-C56B-68EA-3271-5AB342F7D5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DAB01B-6FF2-7E24-55F2-141E679D5C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FA196B-4863-D6B2-AB61-0AAA083C3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AD067-E179-49F5-B2B8-397BC04879BA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CC6D81-F10A-6D8E-8B50-419214E75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B03662-4E81-FC71-4EB4-35510C53B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07DD0-7BC7-42B1-9A7D-55E9A0FE9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764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C00DA7-6B64-195B-53B5-6A1722BFE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80F6D3-2C83-732A-B4D3-069A68C2AC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395117-36F5-D9B5-9A9B-6594B42E06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4BAD067-E179-49F5-B2B8-397BC04879BA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F74A63-15A9-4035-2621-D11804CB88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6D6017-B2E6-F7BD-D72B-8DA2F5881A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D407DD0-7BC7-42B1-9A7D-55E9A0FE9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23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x12.org/codes/claim-adjustment-reason-codes" TargetMode="External"/><Relationship Id="rId2" Type="http://schemas.openxmlformats.org/officeDocument/2006/relationships/hyperlink" Target="https://dmh.lacounty.gov/rc/c/documentation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hyperlink" Target="https://x12.org/codes/remittance-advice-remark-code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0FB956C-5565-1D23-643A-A298438F6F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6B6FB27B-FCCE-00EE-2A27-FE9BA8C2D9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7B230FF-5121-4EA7-3335-747C40848C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Graphic 1">
            <a:extLst>
              <a:ext uri="{FF2B5EF4-FFF2-40B4-BE49-F238E27FC236}">
                <a16:creationId xmlns:a16="http://schemas.microsoft.com/office/drawing/2014/main" id="{630F423E-AC9C-4108-7D1D-1CAAAAED1E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bg1"/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19B8BC-CD29-CCD2-19DB-B593FE7D52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85528" y="1749545"/>
            <a:ext cx="4220945" cy="694398"/>
          </a:xfrm>
        </p:spPr>
        <p:txBody>
          <a:bodyPr>
            <a:normAutofit/>
          </a:bodyPr>
          <a:lstStyle/>
          <a:p>
            <a:r>
              <a:rPr lang="en-US" sz="3600" b="1" dirty="0"/>
              <a:t>SIFT Training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05F41C-9A7F-E47B-5ECB-ADCCF5F97C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8670" y="5638329"/>
            <a:ext cx="2962275" cy="981075"/>
          </a:xfrm>
          <a:prstGeom prst="rect">
            <a:avLst/>
          </a:prstGeom>
        </p:spPr>
      </p:pic>
      <p:sp>
        <p:nvSpPr>
          <p:cNvPr id="7" name="Subtitle 6">
            <a:extLst>
              <a:ext uri="{FF2B5EF4-FFF2-40B4-BE49-F238E27FC236}">
                <a16:creationId xmlns:a16="http://schemas.microsoft.com/office/drawing/2014/main" id="{7564AF2B-1800-2DB6-A171-2044B6F271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772294"/>
            <a:ext cx="9144000" cy="1620741"/>
          </a:xfrm>
        </p:spPr>
        <p:txBody>
          <a:bodyPr>
            <a:normAutofit/>
          </a:bodyPr>
          <a:lstStyle/>
          <a:p>
            <a:r>
              <a:rPr lang="en-US" sz="1600" b="1" u="sng" dirty="0"/>
              <a:t>Training Objectives</a:t>
            </a:r>
          </a:p>
          <a:p>
            <a:r>
              <a:rPr lang="en-US" sz="1600" dirty="0"/>
              <a:t>SIFT Extract Documentation and how it can be used to assist Providers in SIFT Usage</a:t>
            </a:r>
          </a:p>
          <a:p>
            <a:r>
              <a:rPr lang="en-US" sz="1600" dirty="0"/>
              <a:t>Specific SIFT Tables to be used to manage Program Productivity</a:t>
            </a:r>
          </a:p>
          <a:p>
            <a:r>
              <a:rPr lang="en-US" sz="1600" dirty="0"/>
              <a:t>Identification of Specific SIFT Tables and Queries that can be used to manage Claim Processing</a:t>
            </a:r>
          </a:p>
          <a:p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12869606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7B78DB7-EF99-4389-E9D4-A9A336D410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1D15299C-F53E-5F4D-56A0-76B7091E85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ACD752A-79E4-D5B0-CCC0-E543FB6EA1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Graphic 1">
            <a:extLst>
              <a:ext uri="{FF2B5EF4-FFF2-40B4-BE49-F238E27FC236}">
                <a16:creationId xmlns:a16="http://schemas.microsoft.com/office/drawing/2014/main" id="{4B0D3CB6-7AEC-C441-4417-DF1395800B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bg1"/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9B6712-DBA9-EDA2-4107-68FD874B35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1055" y="535886"/>
            <a:ext cx="4220945" cy="611978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Suggested Link Tables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C3D1DB-4A54-1205-BB20-DA4C42F65A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288724"/>
            <a:ext cx="5666482" cy="3934055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9870AB97-02A3-8A1C-5561-0E054EBCD568}"/>
              </a:ext>
            </a:extLst>
          </p:cNvPr>
          <p:cNvSpPr txBox="1">
            <a:spLocks/>
          </p:cNvSpPr>
          <p:nvPr/>
        </p:nvSpPr>
        <p:spPr>
          <a:xfrm>
            <a:off x="292207" y="1321725"/>
            <a:ext cx="5210818" cy="523642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b="1" u="sng" dirty="0"/>
              <a:t>TABLE USAGE</a:t>
            </a:r>
          </a:p>
          <a:p>
            <a:pPr algn="l"/>
            <a:r>
              <a:rPr lang="en-US" sz="1200" b="1" dirty="0"/>
              <a:t>rpt_835MainAV</a:t>
            </a:r>
            <a:r>
              <a:rPr lang="en-US" sz="1200" dirty="0"/>
              <a:t> – Used to identify State Claim Status and Aid Code</a:t>
            </a:r>
          </a:p>
          <a:p>
            <a:pPr algn="l"/>
            <a:r>
              <a:rPr lang="en-US" sz="1200" b="1" dirty="0"/>
              <a:t>rpt_835ServiceDetailAV </a:t>
            </a:r>
            <a:r>
              <a:rPr lang="en-US" sz="1200" dirty="0"/>
              <a:t>– Used to identify State Claim deny Reason</a:t>
            </a:r>
          </a:p>
          <a:p>
            <a:pPr algn="l"/>
            <a:r>
              <a:rPr lang="en-US" sz="1200" b="1" dirty="0" err="1"/>
              <a:t>rpt_FinClaimList</a:t>
            </a:r>
            <a:r>
              <a:rPr lang="en-US" sz="1200" b="1" dirty="0"/>
              <a:t> </a:t>
            </a:r>
            <a:r>
              <a:rPr lang="en-US" sz="1200" dirty="0"/>
              <a:t>– Used for Payment, Cost Reporting, Claim Status, and productivity</a:t>
            </a:r>
          </a:p>
          <a:p>
            <a:pPr algn="l"/>
            <a:r>
              <a:rPr lang="en-US" sz="1200" b="1" dirty="0" err="1"/>
              <a:t>v_AUTHProcCrosswalkNGA</a:t>
            </a:r>
            <a:r>
              <a:rPr lang="en-US" sz="1200" b="1" dirty="0"/>
              <a:t> </a:t>
            </a:r>
            <a:r>
              <a:rPr lang="en-US" sz="1200" dirty="0"/>
              <a:t>– Used to identify </a:t>
            </a:r>
            <a:r>
              <a:rPr lang="en-US" sz="1200" dirty="0" err="1"/>
              <a:t>PAuth</a:t>
            </a:r>
            <a:r>
              <a:rPr lang="en-US" sz="1200" dirty="0"/>
              <a:t> Authorizations and their allowable Procedure Codes </a:t>
            </a:r>
          </a:p>
          <a:p>
            <a:pPr algn="l"/>
            <a:r>
              <a:rPr lang="en-US" sz="1200" b="1" dirty="0" err="1"/>
              <a:t>v_AvatarClient</a:t>
            </a:r>
            <a:r>
              <a:rPr lang="en-US" sz="1200" b="1" dirty="0"/>
              <a:t> </a:t>
            </a:r>
            <a:r>
              <a:rPr lang="en-US" sz="1200" dirty="0"/>
              <a:t>– Used to verify Client Demographics</a:t>
            </a:r>
          </a:p>
          <a:p>
            <a:pPr algn="l"/>
            <a:r>
              <a:rPr lang="en-US" sz="1200" b="1" dirty="0" err="1"/>
              <a:t>v_AvatarEpisode</a:t>
            </a:r>
            <a:r>
              <a:rPr lang="en-US" sz="1200" b="1" dirty="0"/>
              <a:t> </a:t>
            </a:r>
            <a:r>
              <a:rPr lang="en-US" sz="1200" dirty="0"/>
              <a:t>– Used to verify Client Episodes</a:t>
            </a:r>
          </a:p>
          <a:p>
            <a:pPr algn="l"/>
            <a:r>
              <a:rPr lang="en-US" sz="1200" b="1" dirty="0"/>
              <a:t>v_billing_837_critical_err </a:t>
            </a:r>
            <a:r>
              <a:rPr lang="en-US" sz="1200" dirty="0"/>
              <a:t>– Used to identify rejected claim reasons</a:t>
            </a:r>
          </a:p>
          <a:p>
            <a:pPr algn="l"/>
            <a:r>
              <a:rPr lang="en-US" sz="1200" b="1" dirty="0" err="1"/>
              <a:t>v_DMHClaimNGA</a:t>
            </a:r>
            <a:r>
              <a:rPr lang="en-US" sz="1200" b="1" dirty="0"/>
              <a:t> </a:t>
            </a:r>
            <a:r>
              <a:rPr lang="en-US" sz="1200" dirty="0"/>
              <a:t>– Used to identify history of claim and status</a:t>
            </a:r>
          </a:p>
          <a:p>
            <a:pPr algn="l"/>
            <a:r>
              <a:rPr lang="en-US" sz="1200" b="1" dirty="0" err="1"/>
              <a:t>v_GuarSubsData</a:t>
            </a:r>
            <a:r>
              <a:rPr lang="en-US" sz="1200" b="1" dirty="0"/>
              <a:t> </a:t>
            </a:r>
            <a:r>
              <a:rPr lang="en-US" sz="1200" dirty="0"/>
              <a:t>– Used to verify client eligibility</a:t>
            </a:r>
          </a:p>
          <a:p>
            <a:pPr algn="l"/>
            <a:r>
              <a:rPr lang="en-US" sz="1200" b="1" dirty="0" err="1"/>
              <a:t>v_MSODenied_data</a:t>
            </a:r>
            <a:r>
              <a:rPr lang="en-US" sz="1200" b="1" dirty="0"/>
              <a:t> </a:t>
            </a:r>
            <a:r>
              <a:rPr lang="en-US" sz="1200" dirty="0"/>
              <a:t>– Used to identify MSO Denied Claims and reasons</a:t>
            </a:r>
          </a:p>
          <a:p>
            <a:pPr algn="l"/>
            <a:r>
              <a:rPr lang="en-US" sz="1200" b="1" dirty="0" err="1"/>
              <a:t>v_procedure_code_grp_def</a:t>
            </a:r>
            <a:r>
              <a:rPr lang="en-US" sz="1200" b="1" dirty="0"/>
              <a:t> </a:t>
            </a:r>
            <a:r>
              <a:rPr lang="en-US" sz="1200" dirty="0"/>
              <a:t>– Used to identify Procedure Codes associated to a group used for rates</a:t>
            </a:r>
          </a:p>
          <a:p>
            <a:pPr algn="l"/>
            <a:r>
              <a:rPr lang="en-US" sz="1200" b="1" dirty="0" err="1"/>
              <a:t>v_Provider_Performing_Data</a:t>
            </a:r>
            <a:r>
              <a:rPr lang="en-US" sz="1200" b="1" dirty="0"/>
              <a:t> </a:t>
            </a:r>
            <a:r>
              <a:rPr lang="en-US" sz="1200" dirty="0"/>
              <a:t>– Used to verify Provider MSO Data</a:t>
            </a:r>
          </a:p>
          <a:p>
            <a:pPr algn="l"/>
            <a:r>
              <a:rPr lang="en-US" sz="1200" b="1" dirty="0" err="1"/>
              <a:t>v_ServiceAuthDetail</a:t>
            </a:r>
            <a:r>
              <a:rPr lang="en-US" sz="1200" b="1" dirty="0"/>
              <a:t> </a:t>
            </a:r>
            <a:r>
              <a:rPr lang="en-US" sz="1200" dirty="0"/>
              <a:t>– Used to Identify </a:t>
            </a:r>
            <a:r>
              <a:rPr lang="en-US" sz="1200" dirty="0" err="1"/>
              <a:t>PAuth</a:t>
            </a:r>
            <a:r>
              <a:rPr lang="en-US" sz="1200" dirty="0"/>
              <a:t> and </a:t>
            </a:r>
            <a:r>
              <a:rPr lang="en-US" sz="1200" dirty="0" err="1"/>
              <a:t>MAuth</a:t>
            </a:r>
            <a:r>
              <a:rPr lang="en-US" sz="1200" dirty="0"/>
              <a:t> Authorization Numbers and MCAs</a:t>
            </a:r>
          </a:p>
          <a:p>
            <a:pPr algn="l"/>
            <a:r>
              <a:rPr lang="en-US" sz="1200" b="1" dirty="0" err="1"/>
              <a:t>v_staff_current_demographics</a:t>
            </a:r>
            <a:r>
              <a:rPr lang="en-US" sz="1200" b="1" dirty="0"/>
              <a:t> </a:t>
            </a:r>
            <a:r>
              <a:rPr lang="en-US" sz="1200" dirty="0"/>
              <a:t>– Used to verify Provider </a:t>
            </a:r>
            <a:r>
              <a:rPr lang="en-US" sz="1200" dirty="0" err="1"/>
              <a:t>CalPM</a:t>
            </a:r>
            <a:r>
              <a:rPr lang="en-US" sz="1200" dirty="0"/>
              <a:t> Data</a:t>
            </a:r>
          </a:p>
          <a:p>
            <a:pPr algn="l"/>
            <a:r>
              <a:rPr lang="en-US" sz="1200" b="1" dirty="0" err="1"/>
              <a:t>v_table_prov_fee_byprog</a:t>
            </a:r>
            <a:r>
              <a:rPr lang="en-US" sz="1200" b="1" dirty="0"/>
              <a:t> </a:t>
            </a:r>
            <a:r>
              <a:rPr lang="en-US" sz="1200" dirty="0"/>
              <a:t>– Used to identify rates assigned to LE at the Program Level</a:t>
            </a:r>
          </a:p>
          <a:p>
            <a:pPr algn="l"/>
            <a:endParaRPr lang="en-US" sz="1200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2A68CC32-E01A-2444-F060-81D36AB35922}"/>
              </a:ext>
            </a:extLst>
          </p:cNvPr>
          <p:cNvSpPr txBox="1">
            <a:spLocks/>
          </p:cNvSpPr>
          <p:nvPr/>
        </p:nvSpPr>
        <p:spPr>
          <a:xfrm>
            <a:off x="8290587" y="2710422"/>
            <a:ext cx="3471896" cy="1919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b="1" u="sng" dirty="0"/>
              <a:t>LINKED TABLES</a:t>
            </a:r>
            <a:br>
              <a:rPr lang="en-US" sz="1200" dirty="0"/>
            </a:br>
            <a:r>
              <a:rPr lang="en-US" sz="1200" dirty="0"/>
              <a:t>A linked table is identified with the Arrow to the left of the worksheet icon next to the name of the linked table.  </a:t>
            </a:r>
          </a:p>
          <a:p>
            <a:pPr algn="l"/>
            <a:r>
              <a:rPr lang="en-US" sz="1200" dirty="0"/>
              <a:t>If the arrow is missing the table was probably imported and not linked.  </a:t>
            </a:r>
          </a:p>
          <a:p>
            <a:pPr algn="l"/>
            <a:r>
              <a:rPr lang="en-US" sz="1200" dirty="0"/>
              <a:t>Linked tables are used to develop queries from multiple locations and in our example used to develop historical context to your reports.</a:t>
            </a:r>
          </a:p>
          <a:p>
            <a:pPr algn="l"/>
            <a:endParaRPr lang="en-US" sz="1200" dirty="0"/>
          </a:p>
          <a:p>
            <a:pPr algn="l"/>
            <a:endParaRPr lang="en-US" sz="1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D4A0B4-8A2A-4FD3-0880-613D78FAC9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7518" y="5706721"/>
            <a:ext cx="2962275" cy="98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7911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32DB70-4BA4-C4CB-0BCD-08EBB8DFC2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45094E00-80A0-CF91-035B-C4747A03B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08EBAA2-8617-11BA-9E73-B5BA4D2DFA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Graphic 1">
            <a:extLst>
              <a:ext uri="{FF2B5EF4-FFF2-40B4-BE49-F238E27FC236}">
                <a16:creationId xmlns:a16="http://schemas.microsoft.com/office/drawing/2014/main" id="{3BE115FF-7CB1-F4D2-59EF-2ECF12C58F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bg1"/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463646-1920-CDCC-BE74-9580769F7D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1055" y="535886"/>
            <a:ext cx="4561767" cy="611978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HIPAA 999 Transactions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A1BCF3FA-3CE5-E655-9004-2C56CFC7088E}"/>
              </a:ext>
            </a:extLst>
          </p:cNvPr>
          <p:cNvSpPr txBox="1">
            <a:spLocks/>
          </p:cNvSpPr>
          <p:nvPr/>
        </p:nvSpPr>
        <p:spPr>
          <a:xfrm>
            <a:off x="292207" y="1321725"/>
            <a:ext cx="5917400" cy="24023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b="1" u="sng" dirty="0"/>
              <a:t>POSITIVE 999</a:t>
            </a:r>
          </a:p>
          <a:p>
            <a:pPr marL="0" marR="0" algn="l">
              <a:buNone/>
            </a:pPr>
            <a:r>
              <a:rPr lang="en-US" sz="10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ISA*00*          *00*          *14*132486189      *14*078315267      *250416*2142*^*00501*000001505*1*P*:~</a:t>
            </a:r>
            <a:br>
              <a:rPr lang="en-US" sz="10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</a:br>
            <a:r>
              <a:rPr lang="en-US" sz="10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GS*FA*132486189*078315267*20250416*2142*1505*X*005010X231A1~</a:t>
            </a:r>
            <a:br>
              <a:rPr lang="en-US" sz="10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</a:br>
            <a:r>
              <a:rPr lang="en-US" sz="10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ST*999*0001*005010X231A1~</a:t>
            </a:r>
            <a:br>
              <a:rPr lang="en-US" sz="10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</a:br>
            <a:r>
              <a:rPr lang="en-US" sz="10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AK1*HC*</a:t>
            </a:r>
            <a:r>
              <a:rPr lang="en-US" sz="100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1505</a:t>
            </a:r>
            <a:r>
              <a:rPr lang="en-US" sz="10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*005010X222A1~</a:t>
            </a:r>
            <a:br>
              <a:rPr lang="en-US" sz="10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</a:br>
            <a:r>
              <a:rPr lang="en-US" sz="10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AK2*837*0001*005010X222A1~</a:t>
            </a:r>
            <a:br>
              <a:rPr lang="en-US" sz="10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</a:br>
            <a:r>
              <a:rPr lang="en-US" sz="10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IK5*A~</a:t>
            </a:r>
            <a:br>
              <a:rPr lang="en-US" sz="10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</a:br>
            <a:r>
              <a:rPr lang="en-US" sz="10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AK9*</a:t>
            </a:r>
            <a:r>
              <a:rPr lang="en-US" sz="10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A</a:t>
            </a:r>
            <a:r>
              <a:rPr lang="en-US" sz="10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*1*1*1~</a:t>
            </a:r>
            <a:br>
              <a:rPr lang="en-US" sz="10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</a:br>
            <a:r>
              <a:rPr lang="en-US" sz="10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SE*6*0001~</a:t>
            </a:r>
            <a:br>
              <a:rPr lang="en-US" sz="10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</a:br>
            <a:r>
              <a:rPr lang="en-US" sz="10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GE*1*1505~</a:t>
            </a:r>
            <a:br>
              <a:rPr lang="en-US" sz="10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</a:br>
            <a:r>
              <a:rPr lang="en-US" sz="10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IEA*1*000001505~</a:t>
            </a:r>
          </a:p>
          <a:p>
            <a:pPr algn="l"/>
            <a:endParaRPr lang="en-US" sz="1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CB4E93-807C-7F4C-4E54-8E3D6F054C42}"/>
              </a:ext>
            </a:extLst>
          </p:cNvPr>
          <p:cNvSpPr txBox="1">
            <a:spLocks/>
          </p:cNvSpPr>
          <p:nvPr/>
        </p:nvSpPr>
        <p:spPr>
          <a:xfrm>
            <a:off x="292207" y="3844638"/>
            <a:ext cx="5917400" cy="24023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b="1" u="sng" dirty="0"/>
              <a:t>NEGATIVE 999</a:t>
            </a:r>
          </a:p>
          <a:p>
            <a:pPr algn="l"/>
            <a:r>
              <a:rPr lang="en-US" sz="1000" dirty="0"/>
              <a:t>ISA*00*          *00*          *14*132486189      *14*079341110      *230424*1423*!*00501*100294155*1*P*:~</a:t>
            </a:r>
            <a:br>
              <a:rPr lang="en-US" sz="1000" dirty="0"/>
            </a:br>
            <a:r>
              <a:rPr lang="en-US" sz="1000" dirty="0"/>
              <a:t>GS*FA*132486189*079341110*20230424*1423*1*X*005010X231A1~</a:t>
            </a:r>
            <a:br>
              <a:rPr lang="en-US" sz="1000" dirty="0"/>
            </a:br>
            <a:r>
              <a:rPr lang="en-US" sz="1000" dirty="0"/>
              <a:t>ST*999*0001*005010X231A1~</a:t>
            </a:r>
            <a:br>
              <a:rPr lang="en-US" sz="1000" dirty="0"/>
            </a:br>
            <a:r>
              <a:rPr lang="en-US" sz="1000" dirty="0"/>
              <a:t>AK1*HC*1*005010X222A1~</a:t>
            </a:r>
            <a:br>
              <a:rPr lang="en-US" sz="1000" dirty="0"/>
            </a:br>
            <a:r>
              <a:rPr lang="en-US" sz="1000" dirty="0"/>
              <a:t>AK2*837*100294155*005010X222A1~</a:t>
            </a:r>
            <a:br>
              <a:rPr lang="en-US" sz="1000" dirty="0"/>
            </a:br>
            <a:r>
              <a:rPr lang="en-US" sz="1000" dirty="0"/>
              <a:t>IK3*REF*27**3~</a:t>
            </a:r>
            <a:br>
              <a:rPr lang="en-US" sz="1000" dirty="0"/>
            </a:br>
            <a:r>
              <a:rPr lang="en-US" sz="1000" dirty="0"/>
              <a:t>CTX*SITUATIONAL TRIGGER*REF*27~</a:t>
            </a:r>
            <a:br>
              <a:rPr lang="en-US" sz="1000" dirty="0"/>
            </a:br>
            <a:r>
              <a:rPr lang="en-US" sz="1000" dirty="0"/>
              <a:t>IK5*R*5~</a:t>
            </a:r>
            <a:br>
              <a:rPr lang="en-US" sz="1000" dirty="0"/>
            </a:br>
            <a:r>
              <a:rPr lang="en-US" sz="1000" dirty="0"/>
              <a:t>AK9*</a:t>
            </a:r>
            <a:r>
              <a:rPr lang="en-US" sz="1000" dirty="0">
                <a:highlight>
                  <a:srgbClr val="FFFF00"/>
                </a:highlight>
              </a:rPr>
              <a:t>R</a:t>
            </a:r>
            <a:r>
              <a:rPr lang="en-US" sz="1000" dirty="0"/>
              <a:t>*1*1*0~</a:t>
            </a:r>
            <a:br>
              <a:rPr lang="en-US" sz="1000" dirty="0"/>
            </a:br>
            <a:r>
              <a:rPr lang="en-US" sz="1000" dirty="0"/>
              <a:t>SE*8*0001~</a:t>
            </a:r>
            <a:br>
              <a:rPr lang="en-US" sz="1000" dirty="0"/>
            </a:br>
            <a:r>
              <a:rPr lang="en-US" sz="1000" dirty="0"/>
              <a:t>GE*1*1~</a:t>
            </a:r>
            <a:br>
              <a:rPr lang="en-US" sz="1000" dirty="0"/>
            </a:br>
            <a:r>
              <a:rPr lang="en-US" sz="1000" dirty="0"/>
              <a:t>IEA*1*100294155~</a:t>
            </a:r>
          </a:p>
          <a:p>
            <a:pPr algn="l"/>
            <a:endParaRPr lang="en-US" sz="1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547021-1F3A-9B3E-1C9E-52DD84495E05}"/>
              </a:ext>
            </a:extLst>
          </p:cNvPr>
          <p:cNvSpPr txBox="1"/>
          <p:nvPr/>
        </p:nvSpPr>
        <p:spPr>
          <a:xfrm>
            <a:off x="6209607" y="1147864"/>
            <a:ext cx="6145184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1" u="sng" dirty="0"/>
              <a:t>837 FILE LINK</a:t>
            </a:r>
          </a:p>
          <a:p>
            <a:endParaRPr lang="en-US" sz="1000" b="1" u="sng" dirty="0"/>
          </a:p>
          <a:p>
            <a:r>
              <a:rPr lang="en-US" sz="1000" dirty="0"/>
              <a:t>ISA*00*          *00*          *14*078315267      *14*132486189      *250416*0644*^*00501*000001505*1*P*:~</a:t>
            </a:r>
          </a:p>
          <a:p>
            <a:r>
              <a:rPr lang="en-US" sz="1000" dirty="0"/>
              <a:t>GS*HC*078315267*132486189*20250416*0644*</a:t>
            </a:r>
            <a:r>
              <a:rPr lang="en-US" sz="1000" dirty="0">
                <a:highlight>
                  <a:srgbClr val="00FFFF"/>
                </a:highlight>
              </a:rPr>
              <a:t>1505</a:t>
            </a:r>
            <a:r>
              <a:rPr lang="en-US" sz="1000" dirty="0"/>
              <a:t>*X*005010X222A1~</a:t>
            </a:r>
          </a:p>
          <a:p>
            <a:r>
              <a:rPr lang="en-US" sz="1000" dirty="0"/>
              <a:t>ST*837*0001*005010X222A1~</a:t>
            </a:r>
          </a:p>
          <a:p>
            <a:r>
              <a:rPr lang="en-US" sz="1000" dirty="0"/>
              <a:t>BHT*0019*00*1505*20250416*0644*CH~</a:t>
            </a:r>
          </a:p>
          <a:p>
            <a:r>
              <a:rPr lang="en-US" sz="1000" dirty="0"/>
              <a:t>NM1*41*2*Legal Entity Name*****46*000000000~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69E957-4AC3-C058-089B-B8BBEE948AF2}"/>
              </a:ext>
            </a:extLst>
          </p:cNvPr>
          <p:cNvSpPr txBox="1"/>
          <p:nvPr/>
        </p:nvSpPr>
        <p:spPr>
          <a:xfrm>
            <a:off x="7007628" y="2860043"/>
            <a:ext cx="5232031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Verify your 999 Files daily</a:t>
            </a:r>
          </a:p>
          <a:p>
            <a:endParaRPr lang="en-US" sz="1000" dirty="0"/>
          </a:p>
          <a:p>
            <a:r>
              <a:rPr lang="en-US" sz="1000" dirty="0"/>
              <a:t>Match 837 File GS06 with the 999 AK102</a:t>
            </a:r>
          </a:p>
          <a:p>
            <a:endParaRPr lang="en-US" sz="1000" dirty="0"/>
          </a:p>
          <a:p>
            <a:r>
              <a:rPr lang="en-US" sz="1000" dirty="0"/>
              <a:t>The AK901 will be A-Accepted or R-Rejected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A8D9CB-D57E-7489-763A-5686D5F83D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8670" y="5638329"/>
            <a:ext cx="2962275" cy="98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7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9AF4C18-3FED-7BAA-22DE-1F42C7E67F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B8DB6545-0030-F9A6-25C0-684BD275E2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B1FEAF6-8A93-7F27-E892-C95C1DE64A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Graphic 1">
            <a:extLst>
              <a:ext uri="{FF2B5EF4-FFF2-40B4-BE49-F238E27FC236}">
                <a16:creationId xmlns:a16="http://schemas.microsoft.com/office/drawing/2014/main" id="{6251692A-5E70-F7C5-F381-15F3E795A4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bg1"/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42A0C-BAD6-0AB0-237B-D479F5F395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1055" y="535886"/>
            <a:ext cx="4561767" cy="611978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HIPAA 277 Transactions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623B0910-282B-7614-D8BD-89B50B91BEB2}"/>
              </a:ext>
            </a:extLst>
          </p:cNvPr>
          <p:cNvSpPr txBox="1">
            <a:spLocks/>
          </p:cNvSpPr>
          <p:nvPr/>
        </p:nvSpPr>
        <p:spPr>
          <a:xfrm>
            <a:off x="6094476" y="181595"/>
            <a:ext cx="5917400" cy="64948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algn="l">
              <a:buNone/>
            </a:pPr>
            <a:r>
              <a:rPr lang="en-US" sz="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ISA*00*          *00*          *14*132486189      *14*078315267      *250416*1843*^*00501*000000003*1*P*:~</a:t>
            </a:r>
            <a:br>
              <a:rPr lang="en-US" sz="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</a:br>
            <a:r>
              <a:rPr lang="en-US" sz="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GS*HN*132486189*078315267*20250416*184341*3*X*005010X214~</a:t>
            </a:r>
            <a:br>
              <a:rPr lang="en-US" sz="800" dirty="0"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</a:br>
            <a:r>
              <a:rPr lang="en-US" sz="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ST*277*0003*005010X214~</a:t>
            </a:r>
            <a:br>
              <a:rPr lang="en-US" sz="800" dirty="0"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</a:br>
            <a:r>
              <a:rPr lang="en-US" sz="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BHT*0085*08*3*20250416*184341*TH~</a:t>
            </a:r>
            <a:br>
              <a:rPr lang="en-US" sz="800" dirty="0"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</a:br>
            <a:r>
              <a:rPr lang="en-US" sz="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HL*1**20*1~</a:t>
            </a:r>
            <a:br>
              <a:rPr lang="en-US" sz="800" dirty="0"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</a:br>
            <a:r>
              <a:rPr lang="en-US" sz="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NM1*PR*2*LAC Department of Mental Health*****PI*00000001~</a:t>
            </a:r>
            <a:br>
              <a:rPr lang="en-US" sz="800" dirty="0"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</a:br>
            <a:r>
              <a:rPr lang="en-US" sz="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TRN*1*20250416184341~</a:t>
            </a:r>
            <a:br>
              <a:rPr lang="en-US" sz="800" dirty="0"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</a:br>
            <a:r>
              <a:rPr lang="en-US" sz="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DTP*050*D8*20250416~</a:t>
            </a:r>
            <a:br>
              <a:rPr lang="en-US" sz="800" dirty="0"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</a:br>
            <a:r>
              <a:rPr lang="en-US" sz="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DTP*009*D8*20250416~</a:t>
            </a:r>
            <a:br>
              <a:rPr lang="en-US" sz="800" dirty="0"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</a:br>
            <a:r>
              <a:rPr lang="en-US" sz="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HL*2*1*21*1~</a:t>
            </a:r>
            <a:br>
              <a:rPr lang="en-US" sz="800" dirty="0"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</a:br>
            <a:r>
              <a:rPr lang="en-US" sz="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NM1*41*2*MARYVALE*****46*078315267~</a:t>
            </a:r>
            <a:br>
              <a:rPr lang="en-US" sz="800" dirty="0"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</a:br>
            <a:r>
              <a:rPr lang="en-US" sz="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TRN*2*</a:t>
            </a:r>
            <a:r>
              <a:rPr lang="en-US" sz="80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1505</a:t>
            </a:r>
            <a:r>
              <a:rPr lang="en-US" sz="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~</a:t>
            </a:r>
            <a:br>
              <a:rPr lang="en-US" sz="800" dirty="0"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</a:br>
            <a:r>
              <a:rPr lang="en-US" sz="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STC*A2:20*20250416*WQ*1978.98~</a:t>
            </a:r>
            <a:br>
              <a:rPr lang="en-US" sz="800" dirty="0"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</a:br>
            <a:r>
              <a:rPr lang="en-US" sz="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QTY*90*6~</a:t>
            </a:r>
            <a:br>
              <a:rPr lang="en-US" sz="800" dirty="0"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</a:br>
            <a:r>
              <a:rPr lang="en-US" sz="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AMT*YU*1978.98~</a:t>
            </a:r>
            <a:br>
              <a:rPr lang="en-US" sz="800" dirty="0"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</a:br>
            <a:r>
              <a:rPr lang="en-US" sz="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HL*3*2*19*1~</a:t>
            </a:r>
            <a:br>
              <a:rPr lang="en-US" sz="800" dirty="0"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</a:br>
            <a:r>
              <a:rPr lang="en-US" sz="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NM1*85*2*Legal Entity Name*****</a:t>
            </a:r>
            <a:r>
              <a:rPr lang="en-US" sz="80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XX*000000000~</a:t>
            </a:r>
            <a:br>
              <a:rPr lang="en-US" sz="800" dirty="0"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</a:br>
            <a:r>
              <a:rPr lang="en-US" sz="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TRN*1*0~</a:t>
            </a:r>
            <a:br>
              <a:rPr lang="en-US" sz="800" dirty="0"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</a:br>
            <a:r>
              <a:rPr lang="en-US" sz="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STC*A2:20**WQ*1978.98~</a:t>
            </a:r>
            <a:br>
              <a:rPr lang="en-US" sz="800" dirty="0"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</a:br>
            <a:r>
              <a:rPr lang="en-US" sz="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QTY*QA*6~AMT*YU*1978.98~</a:t>
            </a:r>
            <a:br>
              <a:rPr lang="en-US" sz="800" dirty="0"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</a:br>
            <a:r>
              <a:rPr lang="en-US" sz="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HL*4*3*PT~</a:t>
            </a:r>
            <a:br>
              <a:rPr lang="en-US" sz="800" dirty="0"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</a:br>
            <a:r>
              <a:rPr lang="en-US" sz="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NM1*QC*1*</a:t>
            </a:r>
            <a:r>
              <a:rPr lang="en-US" sz="80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xxxx</a:t>
            </a:r>
            <a:r>
              <a:rPr lang="en-US" sz="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*xxx****MI*MSO999999~</a:t>
            </a:r>
            <a:br>
              <a:rPr lang="en-US" sz="800" dirty="0"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</a:br>
            <a:r>
              <a:rPr lang="en-US" sz="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TRN*2*</a:t>
            </a:r>
            <a:r>
              <a:rPr lang="en-US" sz="800" dirty="0">
                <a:solidFill>
                  <a:srgbClr val="000000"/>
                </a:solidFill>
                <a:effectLst/>
                <a:highlight>
                  <a:srgbClr val="FF00FF"/>
                </a:highlight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12126488600100570638</a:t>
            </a:r>
            <a:r>
              <a:rPr lang="en-US" sz="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~</a:t>
            </a:r>
            <a:br>
              <a:rPr lang="en-US" sz="800" dirty="0"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</a:br>
            <a:r>
              <a:rPr lang="en-US" sz="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STC*A2:20*20250416*WQ*344.17~</a:t>
            </a:r>
            <a:br>
              <a:rPr lang="en-US" sz="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</a:br>
            <a:r>
              <a:rPr lang="en-US" sz="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REF*1K*</a:t>
            </a:r>
            <a:r>
              <a:rPr lang="en-US" sz="80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51798375</a:t>
            </a:r>
            <a:r>
              <a:rPr lang="en-US" sz="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~</a:t>
            </a:r>
            <a:br>
              <a:rPr lang="en-US" sz="800" dirty="0"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</a:br>
            <a:r>
              <a:rPr lang="en-US" sz="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DTP*472*D8*20250402~</a:t>
            </a:r>
            <a:br>
              <a:rPr lang="en-US" sz="800" dirty="0"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</a:br>
            <a:r>
              <a:rPr lang="en-US" sz="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HL*5*3*PT~</a:t>
            </a:r>
            <a:br>
              <a:rPr lang="en-US" sz="800" dirty="0"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</a:br>
            <a:r>
              <a:rPr lang="en-US" sz="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NM1*QC*1*</a:t>
            </a:r>
            <a:r>
              <a:rPr lang="en-US" sz="80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xxxx</a:t>
            </a:r>
            <a:r>
              <a:rPr lang="en-US" sz="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*xxx****MI*MSO999999~</a:t>
            </a:r>
            <a:br>
              <a:rPr lang="en-US" sz="800" dirty="0"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</a:br>
            <a:r>
              <a:rPr lang="en-US" sz="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TRN*2*</a:t>
            </a:r>
            <a:r>
              <a:rPr lang="en-US" sz="800" dirty="0">
                <a:solidFill>
                  <a:srgbClr val="000000"/>
                </a:solidFill>
                <a:effectLst/>
                <a:highlight>
                  <a:srgbClr val="FF00FF"/>
                </a:highlight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12126488600100570926</a:t>
            </a:r>
            <a:r>
              <a:rPr lang="en-US" sz="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~</a:t>
            </a:r>
            <a:br>
              <a:rPr lang="en-US" sz="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</a:br>
            <a:r>
              <a:rPr lang="en-US" sz="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STC*A2:20*20250416*WQ*172.09~</a:t>
            </a:r>
            <a:br>
              <a:rPr lang="en-US" sz="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</a:br>
            <a:r>
              <a:rPr lang="en-US" sz="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REF*1K*</a:t>
            </a:r>
            <a:r>
              <a:rPr lang="en-US" sz="80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51798376</a:t>
            </a:r>
            <a:r>
              <a:rPr lang="en-US" sz="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~</a:t>
            </a:r>
            <a:br>
              <a:rPr lang="en-US" sz="800" dirty="0"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</a:br>
            <a:r>
              <a:rPr lang="en-US" sz="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DTP*472*D8*20250407~</a:t>
            </a:r>
            <a:br>
              <a:rPr lang="en-US" sz="800" dirty="0"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</a:br>
            <a:r>
              <a:rPr lang="en-US" sz="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HL*6*3*PT~</a:t>
            </a:r>
            <a:br>
              <a:rPr lang="en-US" sz="800" dirty="0"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</a:br>
            <a:r>
              <a:rPr lang="en-US" sz="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NM1*QC*1*</a:t>
            </a:r>
            <a:r>
              <a:rPr lang="en-US" sz="80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xxxx</a:t>
            </a:r>
            <a:r>
              <a:rPr lang="en-US" sz="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*xxx****MI*MSO999999~</a:t>
            </a:r>
            <a:br>
              <a:rPr lang="en-US" sz="800" dirty="0"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</a:br>
            <a:r>
              <a:rPr lang="en-US" sz="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TRN*2*</a:t>
            </a:r>
            <a:r>
              <a:rPr lang="en-US" sz="800" dirty="0">
                <a:solidFill>
                  <a:srgbClr val="000000"/>
                </a:solidFill>
                <a:effectLst/>
                <a:highlight>
                  <a:srgbClr val="FF00FF"/>
                </a:highlight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12126488600100571093</a:t>
            </a:r>
            <a:r>
              <a:rPr lang="en-US" sz="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~</a:t>
            </a:r>
            <a:br>
              <a:rPr lang="en-US" sz="800" dirty="0"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</a:br>
            <a:r>
              <a:rPr lang="en-US" sz="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STC*A2:20*20250416*WQ*344.17~</a:t>
            </a:r>
            <a:br>
              <a:rPr lang="en-US" sz="800" dirty="0"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</a:br>
            <a:r>
              <a:rPr lang="en-US" sz="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REF*1K*</a:t>
            </a:r>
            <a:r>
              <a:rPr lang="en-US" sz="80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51798377</a:t>
            </a:r>
            <a:r>
              <a:rPr lang="en-US" sz="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~</a:t>
            </a:r>
            <a:br>
              <a:rPr lang="en-US" sz="800" dirty="0"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</a:br>
            <a:r>
              <a:rPr lang="en-US" sz="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DTP*472*D8*20250409~</a:t>
            </a:r>
            <a:br>
              <a:rPr lang="en-US" sz="800" dirty="0"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</a:br>
            <a:r>
              <a:rPr lang="en-US" sz="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HL*7*3*PT~</a:t>
            </a:r>
            <a:br>
              <a:rPr lang="en-US" sz="800" dirty="0"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</a:br>
            <a:r>
              <a:rPr lang="en-US" sz="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NM1*QC*1*</a:t>
            </a:r>
            <a:r>
              <a:rPr lang="en-US" sz="80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xxxx</a:t>
            </a:r>
            <a:r>
              <a:rPr lang="en-US" sz="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*xxx****MI*MSO999999~</a:t>
            </a:r>
            <a:br>
              <a:rPr lang="en-US" sz="800" dirty="0"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</a:br>
            <a:r>
              <a:rPr lang="en-US" sz="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TRN*2*</a:t>
            </a:r>
            <a:r>
              <a:rPr lang="en-US" sz="800" dirty="0">
                <a:solidFill>
                  <a:srgbClr val="000000"/>
                </a:solidFill>
                <a:effectLst/>
                <a:highlight>
                  <a:srgbClr val="FF00FF"/>
                </a:highlight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12188420520100571371</a:t>
            </a:r>
            <a:r>
              <a:rPr lang="en-US" sz="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~</a:t>
            </a:r>
            <a:br>
              <a:rPr lang="en-US" sz="800" dirty="0"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</a:br>
            <a:r>
              <a:rPr lang="en-US" sz="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STC*A2:20*20250416*WQ*430.21~</a:t>
            </a:r>
            <a:br>
              <a:rPr lang="en-US" sz="800" dirty="0"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</a:br>
            <a:r>
              <a:rPr lang="en-US" sz="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REF*1K*</a:t>
            </a:r>
            <a:r>
              <a:rPr lang="en-US" sz="80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51798378</a:t>
            </a:r>
            <a:r>
              <a:rPr lang="en-US" sz="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~</a:t>
            </a:r>
            <a:br>
              <a:rPr lang="en-US" sz="800" dirty="0"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</a:br>
            <a:r>
              <a:rPr lang="en-US" sz="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DTP*472*D8*20250410~</a:t>
            </a:r>
            <a:br>
              <a:rPr lang="en-US" sz="800" dirty="0"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</a:br>
            <a:r>
              <a:rPr lang="en-US" sz="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HL*8*3*PT~</a:t>
            </a:r>
            <a:br>
              <a:rPr lang="en-US" sz="800" dirty="0"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</a:br>
            <a:r>
              <a:rPr lang="en-US" sz="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NM1*QC*1*</a:t>
            </a:r>
            <a:r>
              <a:rPr lang="en-US" sz="80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xxxx</a:t>
            </a:r>
            <a:r>
              <a:rPr lang="en-US" sz="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*xxx****MI*MSO999999~</a:t>
            </a:r>
            <a:br>
              <a:rPr lang="en-US" sz="800" dirty="0"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</a:br>
            <a:r>
              <a:rPr lang="en-US" sz="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TRN*2*</a:t>
            </a:r>
            <a:r>
              <a:rPr lang="en-US" sz="800" dirty="0">
                <a:solidFill>
                  <a:srgbClr val="000000"/>
                </a:solidFill>
                <a:effectLst/>
                <a:highlight>
                  <a:srgbClr val="FF00FF"/>
                </a:highlight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12193151680200562011</a:t>
            </a:r>
            <a:r>
              <a:rPr lang="en-US" sz="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~</a:t>
            </a:r>
            <a:br>
              <a:rPr lang="en-US" sz="800" dirty="0"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</a:br>
            <a:r>
              <a:rPr lang="en-US" sz="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STC*A2:20*20250416*WQ*344.17~</a:t>
            </a:r>
            <a:br>
              <a:rPr lang="en-US" sz="800" dirty="0"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</a:br>
            <a:r>
              <a:rPr lang="en-US" sz="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REF*1K*</a:t>
            </a:r>
            <a:r>
              <a:rPr lang="en-US" sz="80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51798379</a:t>
            </a:r>
            <a:r>
              <a:rPr lang="en-US" sz="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~</a:t>
            </a:r>
            <a:br>
              <a:rPr lang="en-US" sz="800" dirty="0"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</a:br>
            <a:r>
              <a:rPr lang="en-US" sz="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DTP*472*D8*20241107~</a:t>
            </a:r>
            <a:br>
              <a:rPr lang="en-US" sz="800" dirty="0"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</a:br>
            <a:r>
              <a:rPr lang="en-US" sz="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HL*9*3*PT~</a:t>
            </a:r>
            <a:br>
              <a:rPr lang="en-US" sz="800" dirty="0"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</a:br>
            <a:r>
              <a:rPr lang="en-US" sz="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NM1*QC*1*</a:t>
            </a:r>
            <a:r>
              <a:rPr lang="en-US" sz="80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xxxx</a:t>
            </a:r>
            <a:r>
              <a:rPr lang="en-US" sz="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*xxx****MI*MSO999999~</a:t>
            </a:r>
            <a:br>
              <a:rPr lang="en-US" sz="800" dirty="0"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</a:br>
            <a:r>
              <a:rPr lang="en-US" sz="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TRN*2*</a:t>
            </a:r>
            <a:r>
              <a:rPr lang="en-US" sz="800" dirty="0">
                <a:solidFill>
                  <a:srgbClr val="000000"/>
                </a:solidFill>
                <a:effectLst/>
                <a:highlight>
                  <a:srgbClr val="FF00FF"/>
                </a:highlight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12194456440100571094</a:t>
            </a:r>
            <a:r>
              <a:rPr lang="en-US" sz="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~</a:t>
            </a:r>
            <a:br>
              <a:rPr lang="en-US" sz="800" dirty="0"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</a:br>
            <a:r>
              <a:rPr lang="en-US" sz="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STC*A2:20*20250416*WQ*344.17~</a:t>
            </a:r>
            <a:br>
              <a:rPr lang="en-US" sz="800" dirty="0"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</a:br>
            <a:r>
              <a:rPr lang="en-US" sz="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REF*1K*</a:t>
            </a:r>
            <a:r>
              <a:rPr lang="en-US" sz="80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51798380</a:t>
            </a:r>
            <a:r>
              <a:rPr lang="en-US" sz="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~</a:t>
            </a:r>
            <a:br>
              <a:rPr lang="en-US" sz="800" dirty="0"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</a:br>
            <a:r>
              <a:rPr lang="en-US" sz="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DTP*472*D8*20250409~</a:t>
            </a:r>
            <a:br>
              <a:rPr lang="en-US" sz="800" dirty="0"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</a:br>
            <a:r>
              <a:rPr lang="en-US" sz="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SE*56*0003~</a:t>
            </a:r>
            <a:br>
              <a:rPr lang="en-US" sz="800" dirty="0"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</a:br>
            <a:r>
              <a:rPr lang="en-US" sz="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GE*1*3~</a:t>
            </a:r>
            <a:br>
              <a:rPr lang="en-US" sz="800" dirty="0"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</a:br>
            <a:r>
              <a:rPr lang="en-US" sz="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IEA*1*000000003~</a:t>
            </a:r>
            <a:endParaRPr lang="en-US" sz="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algn="l"/>
            <a:endParaRPr lang="en-US" sz="7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FEDEBD-FA1F-1F84-05BA-ED8B2AAAC75F}"/>
              </a:ext>
            </a:extLst>
          </p:cNvPr>
          <p:cNvSpPr txBox="1"/>
          <p:nvPr/>
        </p:nvSpPr>
        <p:spPr>
          <a:xfrm>
            <a:off x="431223" y="2153461"/>
            <a:ext cx="523203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Link your 277 File with the first TRN02 to your 837 GS06</a:t>
            </a:r>
          </a:p>
          <a:p>
            <a:endParaRPr lang="en-US" sz="1000" dirty="0"/>
          </a:p>
          <a:p>
            <a:r>
              <a:rPr lang="en-US" sz="1000" dirty="0"/>
              <a:t>The </a:t>
            </a:r>
            <a:r>
              <a:rPr lang="en-US" sz="1000" dirty="0" err="1">
                <a:highlight>
                  <a:srgbClr val="FF00FF"/>
                </a:highlight>
              </a:rPr>
              <a:t>ClaimSubmittersIdentifiers</a:t>
            </a:r>
            <a:r>
              <a:rPr lang="en-US" sz="1000" dirty="0"/>
              <a:t>  (aka. </a:t>
            </a:r>
            <a:r>
              <a:rPr lang="en-US" sz="1000" dirty="0" err="1"/>
              <a:t>Claim_Submt_ID</a:t>
            </a:r>
            <a:r>
              <a:rPr lang="en-US" sz="1000" dirty="0"/>
              <a:t> in DMHCLaimNGA) are included in the following TRN02 segments</a:t>
            </a:r>
          </a:p>
          <a:p>
            <a:endParaRPr lang="en-US" sz="1000" dirty="0"/>
          </a:p>
          <a:p>
            <a:r>
              <a:rPr lang="en-US" sz="1000" dirty="0"/>
              <a:t>Your Payer Claim Control Number (PCCN) can be found in REF02.  This number will appear in DMHClaimNGA  after payment in the </a:t>
            </a:r>
            <a:r>
              <a:rPr lang="en-US" sz="1000" dirty="0" err="1">
                <a:highlight>
                  <a:srgbClr val="00FF00"/>
                </a:highlight>
              </a:rPr>
              <a:t>ClaimNumber_MSO</a:t>
            </a:r>
            <a:r>
              <a:rPr lang="en-US" sz="1000" dirty="0">
                <a:highlight>
                  <a:srgbClr val="00FF00"/>
                </a:highlight>
              </a:rPr>
              <a:t> </a:t>
            </a:r>
            <a:r>
              <a:rPr lang="en-US" sz="1000" dirty="0"/>
              <a:t>Field.  Your system will use this value for Voids and Resubmits.</a:t>
            </a:r>
          </a:p>
          <a:p>
            <a:endParaRPr lang="en-US" sz="1000" dirty="0"/>
          </a:p>
          <a:p>
            <a:endParaRPr lang="en-US" sz="1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EFFC33-0FD5-88F9-8A43-D9124A04CF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501" y="5577070"/>
            <a:ext cx="2962275" cy="98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4362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C494470-1AEA-F2E6-7A21-82B499C2C7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0763590C-7577-094A-0230-28AF02501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E88BC69-F5D2-827E-AC11-C73D8CCE62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Graphic 1">
            <a:extLst>
              <a:ext uri="{FF2B5EF4-FFF2-40B4-BE49-F238E27FC236}">
                <a16:creationId xmlns:a16="http://schemas.microsoft.com/office/drawing/2014/main" id="{8008A70F-4178-171A-A921-8BC030CC5D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bg1"/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847EBE-2373-BE8F-F1E3-FD8515967B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1055" y="535886"/>
            <a:ext cx="4561767" cy="611978"/>
          </a:xfrm>
        </p:spPr>
        <p:txBody>
          <a:bodyPr>
            <a:normAutofit/>
          </a:bodyPr>
          <a:lstStyle/>
          <a:p>
            <a:r>
              <a:rPr lang="en-US" sz="3600" b="1" dirty="0"/>
              <a:t>Query Examples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BC73DF75-2FE8-152A-F7E6-313763C5D79D}"/>
              </a:ext>
            </a:extLst>
          </p:cNvPr>
          <p:cNvSpPr txBox="1">
            <a:spLocks/>
          </p:cNvSpPr>
          <p:nvPr/>
        </p:nvSpPr>
        <p:spPr>
          <a:xfrm>
            <a:off x="507707" y="1147864"/>
            <a:ext cx="10889041" cy="54102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b="1" dirty="0"/>
              <a:t>835 Main Query:</a:t>
            </a:r>
            <a:br>
              <a:rPr lang="en-US" sz="1000" b="1" dirty="0"/>
            </a:br>
            <a:r>
              <a:rPr lang="en-US" sz="1000" dirty="0"/>
              <a:t>SELECT rpt_835MainAV.CLID,rpt_835MainAV.ClaimID, rpt_835MainAV.ClaimStatus, rpt_835MainAV.ApprvAidCode, rpt_835MainAV.ChargeAmt, rpt_835MainAV.ApprovedAmt, rpt_835MainAV.ProcedureCode, rpt_835MainAV.UOS, rpt_835MainAV.ServiceDate, rpt_835MainAV.ModifiedDate, rpt_835MainAV.BatchName, rpt_835MainAV.FFP, rpt_835MainAV.CIN, rpt_835MainAV.PayerClaimControlNumber, rpt_835MainAV.[837FileName]</a:t>
            </a:r>
            <a:br>
              <a:rPr lang="en-US" sz="1000" dirty="0"/>
            </a:br>
            <a:r>
              <a:rPr lang="en-US" sz="1000" dirty="0"/>
              <a:t>FROM rpt_835MainAV;</a:t>
            </a:r>
            <a:br>
              <a:rPr lang="en-US" sz="1000" dirty="0"/>
            </a:br>
            <a:br>
              <a:rPr lang="en-US" sz="1000" dirty="0"/>
            </a:br>
            <a:r>
              <a:rPr lang="en-US" sz="1000" dirty="0"/>
              <a:t>Note: Use </a:t>
            </a:r>
            <a:r>
              <a:rPr lang="en-US" sz="1000" dirty="0" err="1"/>
              <a:t>ClaimID</a:t>
            </a:r>
            <a:r>
              <a:rPr lang="en-US" sz="1000" dirty="0"/>
              <a:t> to link to </a:t>
            </a:r>
            <a:r>
              <a:rPr lang="en-US" sz="1000" dirty="0" err="1"/>
              <a:t>rpt_FinClaimList.OBClaimSubID</a:t>
            </a:r>
            <a:r>
              <a:rPr lang="en-US" sz="1000" dirty="0"/>
              <a:t> or </a:t>
            </a:r>
            <a:r>
              <a:rPr lang="en-US" sz="1000" dirty="0" err="1"/>
              <a:t>v_DMHClaimNGA.OB_ClaimSubID</a:t>
            </a:r>
            <a:endParaRPr lang="en-US" sz="1000" dirty="0"/>
          </a:p>
          <a:p>
            <a:pPr algn="l"/>
            <a:r>
              <a:rPr lang="en-US" sz="1000" b="1" dirty="0"/>
              <a:t>835 Service Detail Query:</a:t>
            </a:r>
            <a:br>
              <a:rPr lang="en-US" sz="1000" b="1" dirty="0"/>
            </a:br>
            <a:r>
              <a:rPr lang="en-US" sz="1000" dirty="0"/>
              <a:t>SELECT rpt_835ServiceDetailAV.CLID, rpt_835ServiceDetailAV.ClaimID, rpt_835ServiceDetailAV.SvcProvider, rpt_835ServiceDetailAV.Sequence, rpt_835ServiceDetailAV.Identifier, rpt_835ServiceDetailAV.Segment</a:t>
            </a:r>
            <a:br>
              <a:rPr lang="en-US" sz="1000" dirty="0"/>
            </a:br>
            <a:r>
              <a:rPr lang="en-US" sz="1000" dirty="0"/>
              <a:t>FROM rpt_835ServiceDetailAV</a:t>
            </a:r>
            <a:br>
              <a:rPr lang="en-US" sz="1000" dirty="0"/>
            </a:br>
            <a:r>
              <a:rPr lang="en-US" sz="1000" dirty="0"/>
              <a:t>ORDER BY rpt_835ServiceDetailAV.CLID, rpt_835ServiceDetailAV.ClaimID, rpt_835ServiceDetailAV.Sequence;</a:t>
            </a:r>
            <a:br>
              <a:rPr lang="en-US" sz="1000" dirty="0"/>
            </a:br>
            <a:br>
              <a:rPr lang="en-US" sz="1000" dirty="0"/>
            </a:br>
            <a:r>
              <a:rPr lang="en-US" sz="1000" dirty="0"/>
              <a:t>Note: The Segment Field should be used to find your Denial Reasons (e.g., CAS*CO*96* and/or LQ*HE*M80)</a:t>
            </a:r>
          </a:p>
          <a:p>
            <a:pPr algn="l"/>
            <a:r>
              <a:rPr lang="en-US" sz="1000" b="1" dirty="0"/>
              <a:t>DMHClaimNGA Query:</a:t>
            </a:r>
            <a:br>
              <a:rPr lang="en-US" sz="1000" dirty="0"/>
            </a:br>
            <a:r>
              <a:rPr lang="en-US" sz="1000" dirty="0"/>
              <a:t>SELECT </a:t>
            </a:r>
            <a:r>
              <a:rPr lang="en-US" sz="1000" dirty="0" err="1"/>
              <a:t>v_DMHClaimNGA.CLAIMID</a:t>
            </a:r>
            <a:r>
              <a:rPr lang="en-US" sz="1000" dirty="0"/>
              <a:t>, </a:t>
            </a:r>
            <a:r>
              <a:rPr lang="en-US" sz="1000" dirty="0" err="1"/>
              <a:t>v_DMHClaimNGA.claim_submt_id</a:t>
            </a:r>
            <a:r>
              <a:rPr lang="en-US" sz="1000" dirty="0"/>
              <a:t>, </a:t>
            </a:r>
            <a:r>
              <a:rPr lang="en-US" sz="1000" dirty="0" err="1"/>
              <a:t>v_DMHClaimNGA.ClaimNumber_MSO</a:t>
            </a:r>
            <a:r>
              <a:rPr lang="en-US" sz="1000" dirty="0"/>
              <a:t>, </a:t>
            </a:r>
            <a:r>
              <a:rPr lang="en-US" sz="1000" dirty="0" err="1"/>
              <a:t>v_DMHClaimNGA.SVCuniqueid</a:t>
            </a:r>
            <a:r>
              <a:rPr lang="en-US" sz="1000" dirty="0"/>
              <a:t>, </a:t>
            </a:r>
            <a:r>
              <a:rPr lang="en-US" sz="1000" dirty="0" err="1"/>
              <a:t>v_DMHClaimNGA.PATID</a:t>
            </a:r>
            <a:r>
              <a:rPr lang="en-US" sz="1000" dirty="0"/>
              <a:t>, </a:t>
            </a:r>
            <a:r>
              <a:rPr lang="en-US" sz="1000" dirty="0" err="1"/>
              <a:t>v_DMHClaimNGA.ClaimStatus</a:t>
            </a:r>
            <a:r>
              <a:rPr lang="en-US" sz="1000" dirty="0"/>
              <a:t>, </a:t>
            </a:r>
            <a:r>
              <a:rPr lang="en-US" sz="1000" dirty="0" err="1"/>
              <a:t>v_DMHClaimNGA.VoidStatus</a:t>
            </a:r>
            <a:r>
              <a:rPr lang="en-US" sz="1000" dirty="0"/>
              <a:t>, </a:t>
            </a:r>
            <a:r>
              <a:rPr lang="en-US" sz="1000" dirty="0" err="1"/>
              <a:t>v_DMHClaimNGA.Claim_Type</a:t>
            </a:r>
            <a:r>
              <a:rPr lang="en-US" sz="1000" dirty="0"/>
              <a:t>, </a:t>
            </a:r>
            <a:r>
              <a:rPr lang="en-US" sz="1000" dirty="0" err="1"/>
              <a:t>v_DMHClaimNGA.SubmitDate</a:t>
            </a:r>
            <a:r>
              <a:rPr lang="en-US" sz="1000" dirty="0"/>
              <a:t>, v_DMHClaimNGA.IB837FileName, </a:t>
            </a:r>
            <a:r>
              <a:rPr lang="en-US" sz="1000" dirty="0" err="1"/>
              <a:t>v_DMHClaimNGA.authorization_number</a:t>
            </a:r>
            <a:r>
              <a:rPr lang="en-US" sz="1000" dirty="0"/>
              <a:t>, </a:t>
            </a:r>
            <a:r>
              <a:rPr lang="en-US" sz="1000" dirty="0" err="1"/>
              <a:t>v_DMHClaimNGA.fund_src_name</a:t>
            </a:r>
            <a:r>
              <a:rPr lang="en-US" sz="1000" dirty="0"/>
              <a:t>, </a:t>
            </a:r>
            <a:r>
              <a:rPr lang="en-US" sz="1000" dirty="0" err="1"/>
              <a:t>v_DMHClaimNGA.ProvID</a:t>
            </a:r>
            <a:r>
              <a:rPr lang="en-US" sz="1000" dirty="0"/>
              <a:t>, </a:t>
            </a:r>
            <a:r>
              <a:rPr lang="en-US" sz="1000" dirty="0" err="1"/>
              <a:t>v_DMHClaimNGA.provider_name</a:t>
            </a:r>
            <a:r>
              <a:rPr lang="en-US" sz="1000" dirty="0"/>
              <a:t>, </a:t>
            </a:r>
            <a:r>
              <a:rPr lang="en-US" sz="1000" dirty="0" err="1"/>
              <a:t>v_DMHClaimNGA.total_charge</a:t>
            </a:r>
            <a:r>
              <a:rPr lang="en-US" sz="1000" dirty="0"/>
              <a:t>, </a:t>
            </a:r>
            <a:r>
              <a:rPr lang="en-US" sz="1000" dirty="0" err="1"/>
              <a:t>v_DMHClaimNGA.approved_units</a:t>
            </a:r>
            <a:r>
              <a:rPr lang="en-US" sz="1000" dirty="0"/>
              <a:t>, </a:t>
            </a:r>
            <a:r>
              <a:rPr lang="en-US" sz="1000" dirty="0" err="1"/>
              <a:t>v_DMHClaimNGA.Service_Units</a:t>
            </a:r>
            <a:r>
              <a:rPr lang="en-US" sz="1000" dirty="0"/>
              <a:t>, </a:t>
            </a:r>
            <a:r>
              <a:rPr lang="en-US" sz="1000" dirty="0" err="1"/>
              <a:t>v_DMHClaimNGA.date_of_service</a:t>
            </a:r>
            <a:r>
              <a:rPr lang="en-US" sz="1000" dirty="0"/>
              <a:t>, </a:t>
            </a:r>
            <a:r>
              <a:rPr lang="en-US" sz="1000" dirty="0" err="1"/>
              <a:t>v_DMHClaimNGA.procedure_code_code</a:t>
            </a:r>
            <a:r>
              <a:rPr lang="en-US" sz="1000" dirty="0"/>
              <a:t>, </a:t>
            </a:r>
            <a:r>
              <a:rPr lang="en-US" sz="1000" dirty="0" err="1"/>
              <a:t>v_DMHClaimNGA.explan_of_coverage</a:t>
            </a:r>
            <a:r>
              <a:rPr lang="en-US" sz="1000" dirty="0"/>
              <a:t>, </a:t>
            </a:r>
            <a:r>
              <a:rPr lang="en-US" sz="1000" dirty="0" err="1"/>
              <a:t>v_DMHClaimNGA.EOBID</a:t>
            </a:r>
            <a:r>
              <a:rPr lang="en-US" sz="1000" dirty="0"/>
              <a:t>, </a:t>
            </a:r>
            <a:r>
              <a:rPr lang="en-US" sz="1000" dirty="0" err="1"/>
              <a:t>v_DMHClaimNGA.EOB_Check_Number</a:t>
            </a:r>
            <a:r>
              <a:rPr lang="en-US" sz="1000" dirty="0"/>
              <a:t>, </a:t>
            </a:r>
            <a:r>
              <a:rPr lang="en-US" sz="1000" dirty="0" err="1"/>
              <a:t>v_DMHClaimNGA.OB_ClaimSubID</a:t>
            </a:r>
            <a:r>
              <a:rPr lang="en-US" sz="1000" dirty="0"/>
              <a:t>, v_DMHClaimNGA.OB837File_name, </a:t>
            </a:r>
            <a:r>
              <a:rPr lang="en-US" sz="1000" dirty="0" err="1"/>
              <a:t>v_DMHClaimNGA.MediCalID</a:t>
            </a:r>
            <a:r>
              <a:rPr lang="en-US" sz="1000" dirty="0"/>
              <a:t>, </a:t>
            </a:r>
            <a:r>
              <a:rPr lang="en-US" sz="1000" dirty="0" err="1"/>
              <a:t>v_DMHClaimNGA.ServiceLocationName</a:t>
            </a:r>
            <a:r>
              <a:rPr lang="en-US" sz="1000" dirty="0"/>
              <a:t>, </a:t>
            </a:r>
            <a:r>
              <a:rPr lang="en-US" sz="1000" dirty="0" err="1"/>
              <a:t>v_DMHClaimNGA.MedicarePaidAMount</a:t>
            </a:r>
            <a:r>
              <a:rPr lang="en-US" sz="1000" dirty="0"/>
              <a:t>, </a:t>
            </a:r>
            <a:r>
              <a:rPr lang="en-US" sz="1000" dirty="0" err="1"/>
              <a:t>v_DMHClaimNGA.ClientPaidAmount</a:t>
            </a:r>
            <a:r>
              <a:rPr lang="en-US" sz="1000" dirty="0"/>
              <a:t>, </a:t>
            </a:r>
            <a:r>
              <a:rPr lang="en-US" sz="1000" dirty="0" err="1"/>
              <a:t>v_DMHClaimNGA.PrivateInsuranceAMount</a:t>
            </a:r>
            <a:r>
              <a:rPr lang="en-US" sz="1000" dirty="0"/>
              <a:t>, </a:t>
            </a:r>
            <a:r>
              <a:rPr lang="en-US" sz="1000" dirty="0" err="1"/>
              <a:t>v_DMHClaimNGA.tot_disbursement_amt</a:t>
            </a:r>
            <a:r>
              <a:rPr lang="en-US" sz="1000" dirty="0"/>
              <a:t>, </a:t>
            </a:r>
            <a:r>
              <a:rPr lang="en-US" sz="1000" dirty="0" err="1"/>
              <a:t>v_DMHClaimNGA.MediCalClaim</a:t>
            </a:r>
            <a:r>
              <a:rPr lang="en-US" sz="1000" dirty="0"/>
              <a:t>, </a:t>
            </a:r>
            <a:r>
              <a:rPr lang="en-US" sz="1000" dirty="0" err="1"/>
              <a:t>v_DMHClaimNGA.MedicareClaim</a:t>
            </a:r>
            <a:r>
              <a:rPr lang="en-US" sz="1000" dirty="0"/>
              <a:t>, </a:t>
            </a:r>
            <a:r>
              <a:rPr lang="en-US" sz="1000" dirty="0" err="1"/>
              <a:t>v_DMHClaimNGA.Mode</a:t>
            </a:r>
            <a:r>
              <a:rPr lang="en-US" sz="1000" dirty="0"/>
              <a:t>, </a:t>
            </a:r>
            <a:r>
              <a:rPr lang="en-US" sz="1000" dirty="0" err="1"/>
              <a:t>v_DMHClaimNGA.SFC</a:t>
            </a:r>
            <a:r>
              <a:rPr lang="en-US" sz="1000" dirty="0"/>
              <a:t>, </a:t>
            </a:r>
            <a:r>
              <a:rPr lang="en-US" sz="1000" dirty="0" err="1"/>
              <a:t>v_DMHClaimNGA.ApprvAidCode</a:t>
            </a:r>
            <a:r>
              <a:rPr lang="en-US" sz="1000" dirty="0"/>
              <a:t>, </a:t>
            </a:r>
            <a:r>
              <a:rPr lang="en-US" sz="1000" dirty="0" err="1"/>
              <a:t>v_DMHClaimNGA.BillingProviderName</a:t>
            </a:r>
            <a:r>
              <a:rPr lang="en-US" sz="1000" dirty="0"/>
              <a:t>, </a:t>
            </a:r>
            <a:r>
              <a:rPr lang="en-US" sz="1000" dirty="0" err="1"/>
              <a:t>v_DMHClaimNGA.perf_prov_name</a:t>
            </a:r>
            <a:r>
              <a:rPr lang="en-US" sz="1000" dirty="0"/>
              <a:t>, v_DMHClaimNGA.ref_id_1, </a:t>
            </a:r>
            <a:r>
              <a:rPr lang="en-US" sz="1000" dirty="0" err="1"/>
              <a:t>v_DMHClaimNGA.FacilityCodeValue</a:t>
            </a:r>
            <a:br>
              <a:rPr lang="en-US" sz="1000" dirty="0"/>
            </a:br>
            <a:r>
              <a:rPr lang="en-US" sz="1000" dirty="0"/>
              <a:t>FROM </a:t>
            </a:r>
            <a:r>
              <a:rPr lang="en-US" sz="1000" dirty="0" err="1"/>
              <a:t>v_DMHClaimNGA</a:t>
            </a:r>
            <a:r>
              <a:rPr lang="en-US" sz="1000" dirty="0"/>
              <a:t>;</a:t>
            </a:r>
            <a:br>
              <a:rPr lang="en-US" sz="1000" dirty="0"/>
            </a:br>
            <a:br>
              <a:rPr lang="en-US" sz="1000" dirty="0"/>
            </a:br>
            <a:r>
              <a:rPr lang="en-US" sz="1000" dirty="0"/>
              <a:t>Note: ref_id_1 should be used to link to corresponding </a:t>
            </a:r>
            <a:r>
              <a:rPr lang="en-US" sz="1000" dirty="0" err="1"/>
              <a:t>ClaimNumber_MSO</a:t>
            </a:r>
            <a:r>
              <a:rPr lang="en-US" sz="1000" dirty="0"/>
              <a:t> for void and resubmit transactions</a:t>
            </a:r>
          </a:p>
          <a:p>
            <a:pPr algn="l"/>
            <a:r>
              <a:rPr lang="en-US" sz="1000" b="1" dirty="0" err="1"/>
              <a:t>FinClaimList</a:t>
            </a:r>
            <a:r>
              <a:rPr lang="en-US" sz="1000" b="1" dirty="0"/>
              <a:t> Query:</a:t>
            </a:r>
            <a:br>
              <a:rPr lang="en-US" sz="1000" b="1" dirty="0"/>
            </a:br>
            <a:r>
              <a:rPr lang="en-US" sz="1000" dirty="0"/>
              <a:t>SELECT </a:t>
            </a:r>
            <a:r>
              <a:rPr lang="en-US" sz="1000" dirty="0" err="1"/>
              <a:t>rpt_FinClaimList.ClaimSubmittersIdentifier</a:t>
            </a:r>
            <a:r>
              <a:rPr lang="en-US" sz="1000" dirty="0"/>
              <a:t>, </a:t>
            </a:r>
            <a:r>
              <a:rPr lang="en-US" sz="1000" dirty="0" err="1"/>
              <a:t>rpt_FinClaimList.MSOClaimNumber</a:t>
            </a:r>
            <a:r>
              <a:rPr lang="en-US" sz="1000" dirty="0"/>
              <a:t>, </a:t>
            </a:r>
            <a:r>
              <a:rPr lang="en-US" sz="1000" dirty="0" err="1"/>
              <a:t>rpt_FinClaimList.SubmitDate</a:t>
            </a:r>
            <a:r>
              <a:rPr lang="en-US" sz="1000" dirty="0"/>
              <a:t>, </a:t>
            </a:r>
            <a:r>
              <a:rPr lang="en-US" sz="1000" dirty="0" err="1"/>
              <a:t>rpt_FinClaimList.ServiceDateBegin</a:t>
            </a:r>
            <a:r>
              <a:rPr lang="en-US" sz="1000" dirty="0"/>
              <a:t>, </a:t>
            </a:r>
            <a:r>
              <a:rPr lang="en-US" sz="1000" dirty="0" err="1"/>
              <a:t>rpt_FinClaimList.ClaimStatus</a:t>
            </a:r>
            <a:r>
              <a:rPr lang="en-US" sz="1000" dirty="0"/>
              <a:t>, </a:t>
            </a:r>
            <a:r>
              <a:rPr lang="en-US" sz="1000" dirty="0" err="1"/>
              <a:t>rpt_FinClaimList.VoidStatus</a:t>
            </a:r>
            <a:r>
              <a:rPr lang="en-US" sz="1000" dirty="0"/>
              <a:t>, </a:t>
            </a:r>
            <a:r>
              <a:rPr lang="en-US" sz="1000" dirty="0" err="1"/>
              <a:t>rpt_FinClaimList.BillingProviderName</a:t>
            </a:r>
            <a:r>
              <a:rPr lang="en-US" sz="1000" dirty="0"/>
              <a:t>, </a:t>
            </a:r>
            <a:r>
              <a:rPr lang="en-US" sz="1000" dirty="0" err="1"/>
              <a:t>rpt_FinClaimList.EpisodeReptUnit</a:t>
            </a:r>
            <a:r>
              <a:rPr lang="en-US" sz="1000" dirty="0"/>
              <a:t>, </a:t>
            </a:r>
            <a:r>
              <a:rPr lang="en-US" sz="1000" dirty="0" err="1"/>
              <a:t>rpt_FinClaimList.ClientID</a:t>
            </a:r>
            <a:r>
              <a:rPr lang="en-US" sz="1000" dirty="0"/>
              <a:t>, </a:t>
            </a:r>
            <a:r>
              <a:rPr lang="en-US" sz="1000" dirty="0" err="1"/>
              <a:t>rpt_FinClaimList.TotalClaimChargeAmount</a:t>
            </a:r>
            <a:r>
              <a:rPr lang="en-US" sz="1000" dirty="0"/>
              <a:t>, </a:t>
            </a:r>
            <a:r>
              <a:rPr lang="en-US" sz="1000" dirty="0" err="1"/>
              <a:t>rpt_FinClaimList.SubFund</a:t>
            </a:r>
            <a:r>
              <a:rPr lang="en-US" sz="1000" dirty="0"/>
              <a:t>, </a:t>
            </a:r>
            <a:r>
              <a:rPr lang="en-US" sz="1000" dirty="0" err="1"/>
              <a:t>rpt_FinClaimList.ServiceUnitCount</a:t>
            </a:r>
            <a:r>
              <a:rPr lang="en-US" sz="1000" dirty="0"/>
              <a:t>, </a:t>
            </a:r>
            <a:r>
              <a:rPr lang="en-US" sz="1000" dirty="0" err="1"/>
              <a:t>rpt_FinClaimList.MediCalClaim</a:t>
            </a:r>
            <a:r>
              <a:rPr lang="en-US" sz="1000" dirty="0"/>
              <a:t>, </a:t>
            </a:r>
            <a:r>
              <a:rPr lang="en-US" sz="1000" dirty="0" err="1"/>
              <a:t>rpt_FinClaimList.MediCareClaim</a:t>
            </a:r>
            <a:r>
              <a:rPr lang="en-US" sz="1000" dirty="0"/>
              <a:t>, </a:t>
            </a:r>
            <a:r>
              <a:rPr lang="en-US" sz="1000" dirty="0" err="1"/>
              <a:t>rpt_FinClaimList.ClientPaidAmount</a:t>
            </a:r>
            <a:r>
              <a:rPr lang="en-US" sz="1000" dirty="0"/>
              <a:t>, </a:t>
            </a:r>
            <a:r>
              <a:rPr lang="en-US" sz="1000" dirty="0" err="1"/>
              <a:t>rpt_FinClaimList.MedicarePaidAmount</a:t>
            </a:r>
            <a:r>
              <a:rPr lang="en-US" sz="1000" dirty="0"/>
              <a:t>, </a:t>
            </a:r>
            <a:r>
              <a:rPr lang="en-US" sz="1000" dirty="0" err="1"/>
              <a:t>rpt_FinClaimList.PrivateInsuranceAmount</a:t>
            </a:r>
            <a:r>
              <a:rPr lang="en-US" sz="1000" dirty="0"/>
              <a:t>, </a:t>
            </a:r>
            <a:r>
              <a:rPr lang="en-US" sz="1000" dirty="0" err="1"/>
              <a:t>rpt_FinClaimList.PlanName</a:t>
            </a:r>
            <a:r>
              <a:rPr lang="en-US" sz="1000" dirty="0"/>
              <a:t>, </a:t>
            </a:r>
            <a:r>
              <a:rPr lang="en-US" sz="1000" dirty="0" err="1"/>
              <a:t>rpt_FinClaimList.Mode</a:t>
            </a:r>
            <a:r>
              <a:rPr lang="en-US" sz="1000" dirty="0"/>
              <a:t>, </a:t>
            </a:r>
            <a:r>
              <a:rPr lang="en-US" sz="1000" dirty="0" err="1"/>
              <a:t>rpt_FinClaimList.SFC</a:t>
            </a:r>
            <a:r>
              <a:rPr lang="en-US" sz="1000" dirty="0"/>
              <a:t>, </a:t>
            </a:r>
            <a:r>
              <a:rPr lang="en-US" sz="1000" dirty="0" err="1"/>
              <a:t>rpt_FinClaimList.ProcedureCode</a:t>
            </a:r>
            <a:r>
              <a:rPr lang="en-US" sz="1000" dirty="0"/>
              <a:t>, </a:t>
            </a:r>
            <a:r>
              <a:rPr lang="en-US" sz="1000" dirty="0" err="1"/>
              <a:t>rpt_FinClaimList.FFP</a:t>
            </a:r>
            <a:r>
              <a:rPr lang="en-US" sz="1000" dirty="0"/>
              <a:t>, </a:t>
            </a:r>
            <a:r>
              <a:rPr lang="en-US" sz="1000" dirty="0" err="1"/>
              <a:t>rpt_FinClaimList.SGF</a:t>
            </a:r>
            <a:r>
              <a:rPr lang="en-US" sz="1000" dirty="0"/>
              <a:t>, </a:t>
            </a:r>
            <a:r>
              <a:rPr lang="en-US" sz="1000" dirty="0" err="1"/>
              <a:t>rpt_FinClaimList.LocalMatch</a:t>
            </a:r>
            <a:r>
              <a:rPr lang="en-US" sz="1000" dirty="0"/>
              <a:t>, </a:t>
            </a:r>
            <a:r>
              <a:rPr lang="en-US" sz="1000" dirty="0" err="1"/>
              <a:t>rpt_FinClaimList.Cost</a:t>
            </a:r>
            <a:r>
              <a:rPr lang="en-US" sz="1000" dirty="0"/>
              <a:t>, </a:t>
            </a:r>
            <a:r>
              <a:rPr lang="en-US" sz="1000" dirty="0" err="1"/>
              <a:t>rpt_FinClaimList.OBFileName</a:t>
            </a:r>
            <a:r>
              <a:rPr lang="en-US" sz="1000" dirty="0"/>
              <a:t>, </a:t>
            </a:r>
            <a:r>
              <a:rPr lang="en-US" sz="1000" dirty="0" err="1"/>
              <a:t>rpt_FinClaimList.OBClaimSubID</a:t>
            </a:r>
            <a:br>
              <a:rPr lang="en-US" sz="1000" dirty="0"/>
            </a:br>
            <a:r>
              <a:rPr lang="en-US" sz="1000" dirty="0"/>
              <a:t>FROM </a:t>
            </a:r>
            <a:r>
              <a:rPr lang="en-US" sz="1000" dirty="0" err="1"/>
              <a:t>rpt_FinClaimList</a:t>
            </a:r>
            <a:r>
              <a:rPr lang="en-US" sz="1000" dirty="0"/>
              <a:t>;</a:t>
            </a:r>
            <a:br>
              <a:rPr lang="en-US" sz="1000" dirty="0"/>
            </a:br>
            <a:br>
              <a:rPr lang="en-US" sz="1000" dirty="0"/>
            </a:br>
            <a:r>
              <a:rPr lang="en-US" sz="1000" dirty="0"/>
              <a:t>Note: Always use Cost and Service Unit Count when calculating services</a:t>
            </a:r>
          </a:p>
          <a:p>
            <a:pPr algn="l"/>
            <a:endParaRPr lang="en-US" sz="700" dirty="0"/>
          </a:p>
          <a:p>
            <a:pPr algn="l"/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22534771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285FD0F-933C-CCF7-83DB-5D6A7257C8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0A215828-217D-937A-C281-ACB76FEE82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EC3FF97-39F8-8C3B-96BB-C3AA49F6C5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Graphic 1">
            <a:extLst>
              <a:ext uri="{FF2B5EF4-FFF2-40B4-BE49-F238E27FC236}">
                <a16:creationId xmlns:a16="http://schemas.microsoft.com/office/drawing/2014/main" id="{77971466-AE13-F312-BCE5-B533243F6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bg1"/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0EC23F-E65E-C46B-35C3-5AA591C9C8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5993" y="187729"/>
            <a:ext cx="4561767" cy="611978"/>
          </a:xfrm>
        </p:spPr>
        <p:txBody>
          <a:bodyPr>
            <a:normAutofit/>
          </a:bodyPr>
          <a:lstStyle/>
          <a:p>
            <a:r>
              <a:rPr lang="en-US" sz="3600" b="1" dirty="0"/>
              <a:t>Query Examples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AE9849AF-8B9C-E247-067D-629004BEBBC7}"/>
              </a:ext>
            </a:extLst>
          </p:cNvPr>
          <p:cNvSpPr txBox="1">
            <a:spLocks/>
          </p:cNvSpPr>
          <p:nvPr/>
        </p:nvSpPr>
        <p:spPr>
          <a:xfrm>
            <a:off x="441205" y="820790"/>
            <a:ext cx="10889041" cy="60372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b="1" dirty="0"/>
              <a:t>Payment Report Query:</a:t>
            </a:r>
            <a:br>
              <a:rPr lang="en-US" sz="1000" b="1" dirty="0"/>
            </a:br>
            <a:r>
              <a:rPr lang="en-US" sz="1000" dirty="0"/>
              <a:t>SELECT </a:t>
            </a:r>
            <a:r>
              <a:rPr lang="en-US" sz="1000" dirty="0" err="1"/>
              <a:t>rpt_FinClaimList.FY</a:t>
            </a:r>
            <a:r>
              <a:rPr lang="en-US" sz="1000" dirty="0"/>
              <a:t>, </a:t>
            </a:r>
            <a:r>
              <a:rPr lang="en-US" sz="1000" dirty="0" err="1"/>
              <a:t>rpt_FinClaimList.SubFund</a:t>
            </a:r>
            <a:r>
              <a:rPr lang="en-US" sz="1000" dirty="0"/>
              <a:t>, </a:t>
            </a:r>
            <a:r>
              <a:rPr lang="en-US" sz="1000" dirty="0" err="1"/>
              <a:t>rpt_FinClaimList.PlanName</a:t>
            </a:r>
            <a:r>
              <a:rPr lang="en-US" sz="1000" dirty="0"/>
              <a:t>, </a:t>
            </a:r>
            <a:r>
              <a:rPr lang="en-US" sz="1000" dirty="0" err="1"/>
              <a:t>rpt_FinClaimList.AgeGroup</a:t>
            </a:r>
            <a:r>
              <a:rPr lang="en-US" sz="1000" dirty="0"/>
              <a:t>, Sum(</a:t>
            </a:r>
            <a:r>
              <a:rPr lang="en-US" sz="1000" dirty="0" err="1"/>
              <a:t>rpt_FinClaimList.Cost</a:t>
            </a:r>
            <a:r>
              <a:rPr lang="en-US" sz="1000" dirty="0"/>
              <a:t>) AS </a:t>
            </a:r>
            <a:r>
              <a:rPr lang="en-US" sz="1000" dirty="0" err="1"/>
              <a:t>SumOfCost</a:t>
            </a:r>
            <a:br>
              <a:rPr lang="en-US" sz="1000" dirty="0"/>
            </a:br>
            <a:r>
              <a:rPr lang="en-US" sz="1000" dirty="0"/>
              <a:t>FROM </a:t>
            </a:r>
            <a:r>
              <a:rPr lang="en-US" sz="1000" dirty="0" err="1"/>
              <a:t>rpt_FinClaimList</a:t>
            </a:r>
            <a:br>
              <a:rPr lang="en-US" sz="1000" dirty="0"/>
            </a:br>
            <a:r>
              <a:rPr lang="en-US" sz="1000" dirty="0"/>
              <a:t>WHERE (((</a:t>
            </a:r>
            <a:r>
              <a:rPr lang="en-US" sz="1000" dirty="0" err="1"/>
              <a:t>rpt_FinClaimList.ClaimStatus</a:t>
            </a:r>
            <a:r>
              <a:rPr lang="en-US" sz="1000" dirty="0"/>
              <a:t>) In ("Approved-CalPM","Approved-MSO","Approved-MSOEOB","Unbilled-CalPM","Pending-CalPM")))</a:t>
            </a:r>
            <a:br>
              <a:rPr lang="en-US" sz="1000" dirty="0"/>
            </a:br>
            <a:r>
              <a:rPr lang="en-US" sz="1000" dirty="0"/>
              <a:t>GROUP BY </a:t>
            </a:r>
            <a:r>
              <a:rPr lang="en-US" sz="1000" dirty="0" err="1"/>
              <a:t>rpt_FinClaimList.FY</a:t>
            </a:r>
            <a:r>
              <a:rPr lang="en-US" sz="1000" dirty="0"/>
              <a:t>, </a:t>
            </a:r>
            <a:r>
              <a:rPr lang="en-US" sz="1000" dirty="0" err="1"/>
              <a:t>rpt_FinClaimList.SubFund</a:t>
            </a:r>
            <a:r>
              <a:rPr lang="en-US" sz="1000" dirty="0"/>
              <a:t>, </a:t>
            </a:r>
            <a:r>
              <a:rPr lang="en-US" sz="1000" dirty="0" err="1"/>
              <a:t>rpt_FinClaimList.PlanName</a:t>
            </a:r>
            <a:r>
              <a:rPr lang="en-US" sz="1000" dirty="0"/>
              <a:t>, </a:t>
            </a:r>
            <a:r>
              <a:rPr lang="en-US" sz="1000" dirty="0" err="1"/>
              <a:t>rpt_FinClaimList.AgeGroup</a:t>
            </a:r>
            <a:br>
              <a:rPr lang="en-US" sz="1000" dirty="0"/>
            </a:br>
            <a:r>
              <a:rPr lang="en-US" sz="1000" dirty="0"/>
              <a:t>HAVING (((</a:t>
            </a:r>
            <a:r>
              <a:rPr lang="en-US" sz="1000" dirty="0" err="1"/>
              <a:t>rpt_FinClaimList.FY</a:t>
            </a:r>
            <a:r>
              <a:rPr lang="en-US" sz="1000" dirty="0"/>
              <a:t>)="24-25") AND ((</a:t>
            </a:r>
            <a:r>
              <a:rPr lang="en-US" sz="1000" dirty="0" err="1"/>
              <a:t>rpt_FinClaimList.SubFund</a:t>
            </a:r>
            <a:r>
              <a:rPr lang="en-US" sz="1000" dirty="0"/>
              <a:t>) In ("EPSDT","MCHIP","MCHIP-</a:t>
            </a:r>
            <a:r>
              <a:rPr lang="en-US" sz="1000" dirty="0" err="1"/>
              <a:t>EPSDT","Medicaid</a:t>
            </a:r>
            <a:r>
              <a:rPr lang="en-US" sz="1000" dirty="0"/>
              <a:t> Expansion-</a:t>
            </a:r>
            <a:r>
              <a:rPr lang="en-US" sz="1000" dirty="0" err="1"/>
              <a:t>MCE","Non</a:t>
            </a:r>
            <a:r>
              <a:rPr lang="en-US" sz="1000" dirty="0"/>
              <a:t>-</a:t>
            </a:r>
            <a:r>
              <a:rPr lang="en-US" sz="1000" dirty="0" err="1"/>
              <a:t>MC","Other</a:t>
            </a:r>
            <a:r>
              <a:rPr lang="en-US" sz="1000" dirty="0"/>
              <a:t> Medi-Cal")));</a:t>
            </a:r>
          </a:p>
          <a:p>
            <a:pPr algn="l"/>
            <a:r>
              <a:rPr lang="en-US" sz="1000" dirty="0"/>
              <a:t>Note: Always use these </a:t>
            </a:r>
            <a:r>
              <a:rPr lang="en-US" sz="1000" dirty="0" err="1"/>
              <a:t>ClaimStatus</a:t>
            </a:r>
            <a:r>
              <a:rPr lang="en-US" sz="1000" dirty="0"/>
              <a:t> and </a:t>
            </a:r>
            <a:r>
              <a:rPr lang="en-US" sz="1000" dirty="0" err="1"/>
              <a:t>Subfunds</a:t>
            </a:r>
            <a:r>
              <a:rPr lang="en-US" sz="1000" dirty="0"/>
              <a:t> to verify Payment.  Use Cost for Claim Amounts.  </a:t>
            </a:r>
          </a:p>
          <a:p>
            <a:pPr algn="l"/>
            <a:endParaRPr lang="en-US" sz="1000" b="1" dirty="0"/>
          </a:p>
          <a:p>
            <a:pPr algn="l"/>
            <a:r>
              <a:rPr lang="en-US" sz="1000" b="1" dirty="0"/>
              <a:t>701UP Report Query:</a:t>
            </a:r>
            <a:br>
              <a:rPr lang="en-US" sz="1000" b="1" dirty="0"/>
            </a:br>
            <a:r>
              <a:rPr lang="en-US" sz="1000" dirty="0"/>
              <a:t>SELECT </a:t>
            </a:r>
            <a:r>
              <a:rPr lang="en-US" sz="1000" dirty="0" err="1"/>
              <a:t>rpt_FinClaimList.FY</a:t>
            </a:r>
            <a:r>
              <a:rPr lang="en-US" sz="1000" dirty="0"/>
              <a:t>, </a:t>
            </a:r>
            <a:r>
              <a:rPr lang="en-US" sz="1000" dirty="0" err="1"/>
              <a:t>rpt_FinClaimList.SvcYear</a:t>
            </a:r>
            <a:r>
              <a:rPr lang="en-US" sz="1000" dirty="0"/>
              <a:t>, </a:t>
            </a:r>
            <a:r>
              <a:rPr lang="en-US" sz="1000" dirty="0" err="1"/>
              <a:t>rpt_FinClaimList.SvcMo</a:t>
            </a:r>
            <a:r>
              <a:rPr lang="en-US" sz="1000" dirty="0"/>
              <a:t>, </a:t>
            </a:r>
            <a:r>
              <a:rPr lang="en-US" sz="1000" dirty="0" err="1"/>
              <a:t>rpt_FinClaimList.BillingProviderName</a:t>
            </a:r>
            <a:r>
              <a:rPr lang="en-US" sz="1000" dirty="0"/>
              <a:t>, </a:t>
            </a:r>
            <a:r>
              <a:rPr lang="en-US" sz="1000" dirty="0" err="1"/>
              <a:t>rpt_FinClaimList.EpisodeReptUnit</a:t>
            </a:r>
            <a:r>
              <a:rPr lang="en-US" sz="1000" dirty="0"/>
              <a:t>, </a:t>
            </a:r>
            <a:r>
              <a:rPr lang="en-US" sz="1000" dirty="0" err="1"/>
              <a:t>rpt_FinClaimList.SubFund</a:t>
            </a:r>
            <a:r>
              <a:rPr lang="en-US" sz="1000" dirty="0"/>
              <a:t>, </a:t>
            </a:r>
            <a:r>
              <a:rPr lang="en-US" sz="1000" dirty="0" err="1"/>
              <a:t>rpt_FinClaimList.PlanName</a:t>
            </a:r>
            <a:r>
              <a:rPr lang="en-US" sz="1000" dirty="0"/>
              <a:t>, </a:t>
            </a:r>
            <a:r>
              <a:rPr lang="en-US" sz="1000" dirty="0" err="1"/>
              <a:t>rpt_FinClaimList.Mode</a:t>
            </a:r>
            <a:r>
              <a:rPr lang="en-US" sz="1000" dirty="0"/>
              <a:t>, </a:t>
            </a:r>
            <a:r>
              <a:rPr lang="en-US" sz="1000" dirty="0" err="1"/>
              <a:t>rpt_FinClaimList.SFC</a:t>
            </a:r>
            <a:r>
              <a:rPr lang="en-US" sz="1000" dirty="0"/>
              <a:t>, Sum(</a:t>
            </a:r>
            <a:r>
              <a:rPr lang="en-US" sz="1000" dirty="0" err="1"/>
              <a:t>rpt_FinClaimList.ServiceUnitCount</a:t>
            </a:r>
            <a:r>
              <a:rPr lang="en-US" sz="1000" dirty="0"/>
              <a:t>) AS </a:t>
            </a:r>
            <a:r>
              <a:rPr lang="en-US" sz="1000" dirty="0" err="1"/>
              <a:t>SumOfServiceUnitCount</a:t>
            </a:r>
            <a:br>
              <a:rPr lang="en-US" sz="1000" dirty="0"/>
            </a:br>
            <a:r>
              <a:rPr lang="en-US" sz="1000" dirty="0"/>
              <a:t>FROM </a:t>
            </a:r>
            <a:r>
              <a:rPr lang="en-US" sz="1000" dirty="0" err="1"/>
              <a:t>rpt_FinClaimList</a:t>
            </a:r>
            <a:br>
              <a:rPr lang="en-US" sz="1000" dirty="0"/>
            </a:br>
            <a:r>
              <a:rPr lang="en-US" sz="1000" dirty="0"/>
              <a:t>GROUP BY </a:t>
            </a:r>
            <a:r>
              <a:rPr lang="en-US" sz="1000" dirty="0" err="1"/>
              <a:t>rpt_FinClaimList.FY</a:t>
            </a:r>
            <a:r>
              <a:rPr lang="en-US" sz="1000" dirty="0"/>
              <a:t>, </a:t>
            </a:r>
            <a:r>
              <a:rPr lang="en-US" sz="1000" dirty="0" err="1"/>
              <a:t>rpt_FinClaimList.SvcYear</a:t>
            </a:r>
            <a:r>
              <a:rPr lang="en-US" sz="1000" dirty="0"/>
              <a:t>, </a:t>
            </a:r>
            <a:r>
              <a:rPr lang="en-US" sz="1000" dirty="0" err="1"/>
              <a:t>rpt_FinClaimList.SvcMo</a:t>
            </a:r>
            <a:r>
              <a:rPr lang="en-US" sz="1000" dirty="0"/>
              <a:t>, </a:t>
            </a:r>
            <a:r>
              <a:rPr lang="en-US" sz="1000" dirty="0" err="1"/>
              <a:t>rpt_FinClaimList.BillingProviderName</a:t>
            </a:r>
            <a:r>
              <a:rPr lang="en-US" sz="1000" dirty="0"/>
              <a:t>, </a:t>
            </a:r>
            <a:r>
              <a:rPr lang="en-US" sz="1000" dirty="0" err="1"/>
              <a:t>rpt_FinClaimList.EpisodeReptUnit</a:t>
            </a:r>
            <a:r>
              <a:rPr lang="en-US" sz="1000" dirty="0"/>
              <a:t>, </a:t>
            </a:r>
            <a:r>
              <a:rPr lang="en-US" sz="1000" dirty="0" err="1"/>
              <a:t>rpt_FinClaimList.SubFund</a:t>
            </a:r>
            <a:r>
              <a:rPr lang="en-US" sz="1000" dirty="0"/>
              <a:t>, </a:t>
            </a:r>
            <a:r>
              <a:rPr lang="en-US" sz="1000" dirty="0" err="1"/>
              <a:t>rpt_FinClaimList.PlanName</a:t>
            </a:r>
            <a:r>
              <a:rPr lang="en-US" sz="1000" dirty="0"/>
              <a:t>, </a:t>
            </a:r>
            <a:r>
              <a:rPr lang="en-US" sz="1000" dirty="0" err="1"/>
              <a:t>rpt_FinClaimList.Mode</a:t>
            </a:r>
            <a:r>
              <a:rPr lang="en-US" sz="1000" dirty="0"/>
              <a:t>, </a:t>
            </a:r>
            <a:r>
              <a:rPr lang="en-US" sz="1000" dirty="0" err="1"/>
              <a:t>rpt_FinClaimList.SFC</a:t>
            </a:r>
            <a:br>
              <a:rPr lang="en-US" sz="1000" dirty="0"/>
            </a:br>
            <a:r>
              <a:rPr lang="en-US" sz="1000" dirty="0"/>
              <a:t>HAVING (((</a:t>
            </a:r>
            <a:r>
              <a:rPr lang="en-US" sz="1000" dirty="0" err="1"/>
              <a:t>rpt_FinClaimList.FY</a:t>
            </a:r>
            <a:r>
              <a:rPr lang="en-US" sz="1000" dirty="0"/>
              <a:t>)="24-25") AND ((</a:t>
            </a:r>
            <a:r>
              <a:rPr lang="en-US" sz="1000" dirty="0" err="1"/>
              <a:t>rpt_FinClaimList.SubFund</a:t>
            </a:r>
            <a:r>
              <a:rPr lang="en-US" sz="1000" dirty="0"/>
              <a:t>) </a:t>
            </a:r>
            <a:br>
              <a:rPr lang="en-US" sz="1000" dirty="0"/>
            </a:br>
            <a:r>
              <a:rPr lang="en-US" sz="1000" dirty="0"/>
              <a:t>In ("Denied-</a:t>
            </a:r>
            <a:r>
              <a:rPr lang="en-US" sz="1000" dirty="0" err="1"/>
              <a:t>CalPM</a:t>
            </a:r>
            <a:r>
              <a:rPr lang="en-US" sz="1000" dirty="0"/>
              <a:t>","EPSDT","Hld_EPSDT","</a:t>
            </a:r>
            <a:r>
              <a:rPr lang="en-US" sz="1000" dirty="0" err="1"/>
              <a:t>Hld_Medicaid</a:t>
            </a:r>
            <a:r>
              <a:rPr lang="en-US" sz="1000" dirty="0"/>
              <a:t> Expansion-MCE","</a:t>
            </a:r>
            <a:r>
              <a:rPr lang="en-US" sz="1000" dirty="0" err="1"/>
              <a:t>Hld_Non</a:t>
            </a:r>
            <a:r>
              <a:rPr lang="en-US" sz="1000" dirty="0"/>
              <a:t>-MC","</a:t>
            </a:r>
            <a:r>
              <a:rPr lang="en-US" sz="1000" dirty="0" err="1"/>
              <a:t>Hld_Other</a:t>
            </a:r>
            <a:r>
              <a:rPr lang="en-US" sz="1000" dirty="0"/>
              <a:t> Medi-</a:t>
            </a:r>
            <a:r>
              <a:rPr lang="en-US" sz="1000" dirty="0" err="1"/>
              <a:t>Cal","MC</a:t>
            </a:r>
            <a:r>
              <a:rPr lang="en-US" sz="1000" dirty="0"/>
              <a:t>-</a:t>
            </a:r>
            <a:r>
              <a:rPr lang="en-US" sz="1000" dirty="0" err="1"/>
              <a:t>Denied","MCHIP","MCHIP-EPSDT","Medicaid</a:t>
            </a:r>
            <a:r>
              <a:rPr lang="en-US" sz="1000" dirty="0"/>
              <a:t> Expansion-</a:t>
            </a:r>
            <a:r>
              <a:rPr lang="en-US" sz="1000" dirty="0" err="1"/>
              <a:t>MCE","Non</a:t>
            </a:r>
            <a:r>
              <a:rPr lang="en-US" sz="1000" dirty="0"/>
              <a:t>-</a:t>
            </a:r>
            <a:r>
              <a:rPr lang="en-US" sz="1000" dirty="0" err="1"/>
              <a:t>MC","Other</a:t>
            </a:r>
            <a:r>
              <a:rPr lang="en-US" sz="1000" dirty="0"/>
              <a:t> Medi-Cal")));</a:t>
            </a:r>
          </a:p>
          <a:p>
            <a:pPr algn="l"/>
            <a:r>
              <a:rPr lang="en-US" sz="1000" dirty="0"/>
              <a:t>Note: Always use listed </a:t>
            </a:r>
            <a:r>
              <a:rPr lang="en-US" sz="1000" dirty="0" err="1"/>
              <a:t>Subfunds</a:t>
            </a:r>
            <a:r>
              <a:rPr lang="en-US" sz="1000" dirty="0"/>
              <a:t> to verify 701UP Report.  Use Service Unit Count  for Units of Service.</a:t>
            </a:r>
          </a:p>
          <a:p>
            <a:pPr algn="l"/>
            <a:br>
              <a:rPr lang="en-US" sz="1000" b="1" dirty="0"/>
            </a:br>
            <a:r>
              <a:rPr lang="en-US" sz="1000" b="1" dirty="0"/>
              <a:t>Check List 1:</a:t>
            </a:r>
            <a:br>
              <a:rPr lang="en-US" sz="1000" dirty="0"/>
            </a:br>
            <a:r>
              <a:rPr lang="en-US" sz="1000" dirty="0"/>
              <a:t>SELECT Mid([</a:t>
            </a:r>
            <a:r>
              <a:rPr lang="en-US" sz="1000" dirty="0" err="1"/>
              <a:t>claim_submt_id</a:t>
            </a:r>
            <a:r>
              <a:rPr lang="en-US" sz="1000" dirty="0"/>
              <a:t>],1,20) AS </a:t>
            </a:r>
            <a:r>
              <a:rPr lang="en-US" sz="1000" dirty="0" err="1"/>
              <a:t>ClaimSubmtID</a:t>
            </a:r>
            <a:r>
              <a:rPr lang="en-US" sz="1000" dirty="0"/>
              <a:t>, v_DMHClaimNGA.*</a:t>
            </a:r>
            <a:br>
              <a:rPr lang="en-US" sz="1000" dirty="0"/>
            </a:br>
            <a:r>
              <a:rPr lang="en-US" sz="1000" dirty="0"/>
              <a:t>FROM </a:t>
            </a:r>
            <a:r>
              <a:rPr lang="en-US" sz="1000" dirty="0" err="1"/>
              <a:t>v_DMHClaimNGA</a:t>
            </a:r>
            <a:r>
              <a:rPr lang="en-US" sz="1000" dirty="0"/>
              <a:t>;</a:t>
            </a:r>
          </a:p>
          <a:p>
            <a:pPr algn="l"/>
            <a:r>
              <a:rPr lang="en-US" sz="1000" b="1" dirty="0"/>
              <a:t>Check List 2:</a:t>
            </a:r>
            <a:br>
              <a:rPr lang="en-US" sz="1000" dirty="0"/>
            </a:br>
            <a:r>
              <a:rPr lang="en-US" sz="1000" dirty="0"/>
              <a:t>SELECT </a:t>
            </a:r>
            <a:r>
              <a:rPr lang="en-US" sz="1000" dirty="0" err="1"/>
              <a:t>v_DMHClaimNGA_ClaimSub.claim_submt_id</a:t>
            </a:r>
            <a:r>
              <a:rPr lang="en-US" sz="1000" dirty="0"/>
              <a:t>, </a:t>
            </a:r>
            <a:r>
              <a:rPr lang="en-US" sz="1000" dirty="0" err="1"/>
              <a:t>v_DMHClaimNGA_ClaimSub.ClaimStatus</a:t>
            </a:r>
            <a:r>
              <a:rPr lang="en-US" sz="1000" dirty="0"/>
              <a:t>, </a:t>
            </a:r>
            <a:r>
              <a:rPr lang="en-US" sz="1000" dirty="0" err="1"/>
              <a:t>v_DMHClaimNGA_ClaimSub.VoidStatus</a:t>
            </a:r>
            <a:r>
              <a:rPr lang="en-US" sz="1000" dirty="0"/>
              <a:t>, </a:t>
            </a:r>
            <a:r>
              <a:rPr lang="en-US" sz="1000" dirty="0" err="1"/>
              <a:t>v_DMHClaimNGA_ClaimSub.Claim_Type</a:t>
            </a:r>
            <a:r>
              <a:rPr lang="en-US" sz="1000" dirty="0"/>
              <a:t>, </a:t>
            </a:r>
            <a:r>
              <a:rPr lang="en-US" sz="1000" dirty="0" err="1"/>
              <a:t>v_DMHClaimNGA_ClaimSub.SubmitDate</a:t>
            </a:r>
            <a:r>
              <a:rPr lang="en-US" sz="1000" dirty="0"/>
              <a:t>, </a:t>
            </a:r>
            <a:r>
              <a:rPr lang="en-US" sz="1000" dirty="0" err="1"/>
              <a:t>v_DMHClaimNGA_ClaimSub.SVCuniqueid</a:t>
            </a:r>
            <a:r>
              <a:rPr lang="en-US" sz="1000" dirty="0"/>
              <a:t>, </a:t>
            </a:r>
            <a:r>
              <a:rPr lang="en-US" sz="1000" dirty="0" err="1"/>
              <a:t>v_DMHClaimNGA_ClaimSub.CLAIMID</a:t>
            </a:r>
            <a:r>
              <a:rPr lang="en-US" sz="1000" dirty="0"/>
              <a:t>, </a:t>
            </a:r>
            <a:r>
              <a:rPr lang="en-US" sz="1000" dirty="0" err="1"/>
              <a:t>v_DMHClaimNGA_ClaimSub.ClaimNumber_MSO</a:t>
            </a:r>
            <a:r>
              <a:rPr lang="en-US" sz="1000" dirty="0"/>
              <a:t>, v_DMHClaimNGA_ClaimSub.IB837FileName, </a:t>
            </a:r>
            <a:r>
              <a:rPr lang="en-US" sz="1000" dirty="0" err="1"/>
              <a:t>v_DMHClaimNGA_ClaimSub.PATID</a:t>
            </a:r>
            <a:r>
              <a:rPr lang="en-US" sz="1000" dirty="0"/>
              <a:t>, </a:t>
            </a:r>
            <a:r>
              <a:rPr lang="en-US" sz="1000" dirty="0" err="1"/>
              <a:t>v_DMHClaimNGA_ClaimSub.authorization_number</a:t>
            </a:r>
            <a:r>
              <a:rPr lang="en-US" sz="1000" dirty="0"/>
              <a:t>, </a:t>
            </a:r>
            <a:r>
              <a:rPr lang="en-US" sz="1000" dirty="0" err="1"/>
              <a:t>v_DMHClaimNGA_ClaimSub.fund_src_name</a:t>
            </a:r>
            <a:r>
              <a:rPr lang="en-US" sz="1000" dirty="0"/>
              <a:t>, </a:t>
            </a:r>
            <a:r>
              <a:rPr lang="en-US" sz="1000" dirty="0" err="1"/>
              <a:t>v_DMHClaimNGA_ClaimSub.ProvID</a:t>
            </a:r>
            <a:r>
              <a:rPr lang="en-US" sz="1000" dirty="0"/>
              <a:t>, </a:t>
            </a:r>
            <a:r>
              <a:rPr lang="en-US" sz="1000" dirty="0" err="1"/>
              <a:t>v_DMHClaimNGA_ClaimSub.provider_name</a:t>
            </a:r>
            <a:r>
              <a:rPr lang="en-US" sz="1000" dirty="0"/>
              <a:t>, </a:t>
            </a:r>
            <a:r>
              <a:rPr lang="en-US" sz="1000" dirty="0" err="1"/>
              <a:t>v_DMHClaimNGA_ClaimSub.total_charge</a:t>
            </a:r>
            <a:r>
              <a:rPr lang="en-US" sz="1000" dirty="0"/>
              <a:t>, </a:t>
            </a:r>
            <a:r>
              <a:rPr lang="en-US" sz="1000" dirty="0" err="1"/>
              <a:t>v_DMHClaimNGA_ClaimSub.approved_units</a:t>
            </a:r>
            <a:r>
              <a:rPr lang="en-US" sz="1000" dirty="0"/>
              <a:t>, </a:t>
            </a:r>
            <a:r>
              <a:rPr lang="en-US" sz="1000" dirty="0" err="1"/>
              <a:t>v_DMHClaimNGA_ClaimSub.date_of_service</a:t>
            </a:r>
            <a:r>
              <a:rPr lang="en-US" sz="1000" dirty="0"/>
              <a:t>, </a:t>
            </a:r>
            <a:r>
              <a:rPr lang="en-US" sz="1000" dirty="0" err="1"/>
              <a:t>v_DMHClaimNGA_ClaimSub.procedure_code_code</a:t>
            </a:r>
            <a:r>
              <a:rPr lang="en-US" sz="1000" dirty="0"/>
              <a:t>, </a:t>
            </a:r>
            <a:r>
              <a:rPr lang="en-US" sz="1000" dirty="0" err="1"/>
              <a:t>v_DMHClaimNGA_ClaimSub.explan_of_coverage</a:t>
            </a:r>
            <a:r>
              <a:rPr lang="en-US" sz="1000" dirty="0"/>
              <a:t>, </a:t>
            </a:r>
            <a:r>
              <a:rPr lang="en-US" sz="1000" dirty="0" err="1"/>
              <a:t>v_DMHClaimNGA_ClaimSub.OB_ClaimSubID</a:t>
            </a:r>
            <a:r>
              <a:rPr lang="en-US" sz="1000" dirty="0"/>
              <a:t>, </a:t>
            </a:r>
            <a:r>
              <a:rPr lang="en-US" sz="1000" dirty="0" err="1"/>
              <a:t>v_DMHClaimNGA_ClaimSub.EOBID</a:t>
            </a:r>
            <a:r>
              <a:rPr lang="en-US" sz="1000" dirty="0"/>
              <a:t>, </a:t>
            </a:r>
            <a:r>
              <a:rPr lang="en-US" sz="1000" dirty="0" err="1"/>
              <a:t>v_DMHClaimNGA_ClaimSub.EOB_Check_Number</a:t>
            </a:r>
            <a:r>
              <a:rPr lang="en-US" sz="1000" dirty="0"/>
              <a:t>, v_DMHClaimNGA_ClaimSub.OB837File_name, </a:t>
            </a:r>
            <a:r>
              <a:rPr lang="en-US" sz="1000" dirty="0" err="1"/>
              <a:t>v_DMHClaimNGA_ClaimSub.MediCalID</a:t>
            </a:r>
            <a:r>
              <a:rPr lang="en-US" sz="1000" dirty="0"/>
              <a:t>, </a:t>
            </a:r>
            <a:r>
              <a:rPr lang="en-US" sz="1000" dirty="0" err="1"/>
              <a:t>v_DMHClaimNGA_ClaimSub.ServiceLocationName</a:t>
            </a:r>
            <a:r>
              <a:rPr lang="en-US" sz="1000" dirty="0"/>
              <a:t>, </a:t>
            </a:r>
            <a:r>
              <a:rPr lang="en-US" sz="1000" dirty="0" err="1"/>
              <a:t>v_DMHClaimNGA_ClaimSub.MedicarePaidAMount</a:t>
            </a:r>
            <a:r>
              <a:rPr lang="en-US" sz="1000" dirty="0"/>
              <a:t>, </a:t>
            </a:r>
            <a:r>
              <a:rPr lang="en-US" sz="1000" dirty="0" err="1"/>
              <a:t>v_DMHClaimNGA_ClaimSub.ClientPaidAmount</a:t>
            </a:r>
            <a:r>
              <a:rPr lang="en-US" sz="1000" dirty="0"/>
              <a:t>, </a:t>
            </a:r>
            <a:r>
              <a:rPr lang="en-US" sz="1000" dirty="0" err="1"/>
              <a:t>v_DMHClaimNGA_ClaimSub.PrivateInsuranceAMount</a:t>
            </a:r>
            <a:r>
              <a:rPr lang="en-US" sz="1000" dirty="0"/>
              <a:t>, </a:t>
            </a:r>
            <a:r>
              <a:rPr lang="en-US" sz="1000" dirty="0" err="1"/>
              <a:t>v_DMHClaimNGA_ClaimSub.tot_disbursement_amt</a:t>
            </a:r>
            <a:r>
              <a:rPr lang="en-US" sz="1000" dirty="0"/>
              <a:t>, </a:t>
            </a:r>
            <a:r>
              <a:rPr lang="en-US" sz="1000" dirty="0" err="1"/>
              <a:t>v_DMHClaimNGA_ClaimSub.MediCalClaim</a:t>
            </a:r>
            <a:r>
              <a:rPr lang="en-US" sz="1000" dirty="0"/>
              <a:t>, </a:t>
            </a:r>
            <a:r>
              <a:rPr lang="en-US" sz="1000" dirty="0" err="1"/>
              <a:t>v_DMHClaimNGA_ClaimSub.MedicareClaim</a:t>
            </a:r>
            <a:r>
              <a:rPr lang="en-US" sz="1000" dirty="0"/>
              <a:t>, </a:t>
            </a:r>
            <a:r>
              <a:rPr lang="en-US" sz="1000" dirty="0" err="1"/>
              <a:t>v_DMHClaimNGA_ClaimSub.Mode</a:t>
            </a:r>
            <a:r>
              <a:rPr lang="en-US" sz="1000" dirty="0"/>
              <a:t>, </a:t>
            </a:r>
            <a:r>
              <a:rPr lang="en-US" sz="1000" dirty="0" err="1"/>
              <a:t>v_DMHClaimNGA_ClaimSub.SFC</a:t>
            </a:r>
            <a:r>
              <a:rPr lang="en-US" sz="1000" dirty="0"/>
              <a:t>, </a:t>
            </a:r>
            <a:r>
              <a:rPr lang="en-US" sz="1000" dirty="0" err="1"/>
              <a:t>v_DMHClaimNGA_ClaimSub.ApprvAidCode</a:t>
            </a:r>
            <a:r>
              <a:rPr lang="en-US" sz="1000" dirty="0"/>
              <a:t>, </a:t>
            </a:r>
            <a:r>
              <a:rPr lang="en-US" sz="1000" dirty="0" err="1"/>
              <a:t>v_DMHClaimNGA_ClaimSub.BillingProviderName</a:t>
            </a:r>
            <a:r>
              <a:rPr lang="en-US" sz="1000" dirty="0"/>
              <a:t>, </a:t>
            </a:r>
            <a:r>
              <a:rPr lang="en-US" sz="1000" dirty="0" err="1"/>
              <a:t>v_DMHClaimNGA_ClaimSub.perf_prov_name</a:t>
            </a:r>
            <a:r>
              <a:rPr lang="en-US" sz="1000" dirty="0"/>
              <a:t>, v_DMHClaimNGA_ClaimSub.ref_id_1, </a:t>
            </a:r>
            <a:r>
              <a:rPr lang="en-US" sz="1000" dirty="0" err="1"/>
              <a:t>v_DMHClaimNGA_ClaimSub.FacilityCodeValue</a:t>
            </a:r>
            <a:r>
              <a:rPr lang="en-US" sz="1000" dirty="0"/>
              <a:t>, </a:t>
            </a:r>
            <a:r>
              <a:rPr lang="en-US" sz="1000" dirty="0" err="1"/>
              <a:t>v_DMHClaimNGA_ClaimSub.Service_Units</a:t>
            </a:r>
            <a:br>
              <a:rPr lang="en-US" sz="1000" dirty="0"/>
            </a:br>
            <a:r>
              <a:rPr lang="en-US" sz="1000" dirty="0"/>
              <a:t>FROM </a:t>
            </a:r>
            <a:r>
              <a:rPr lang="en-US" sz="1000" dirty="0" err="1"/>
              <a:t>CheckList</a:t>
            </a:r>
            <a:r>
              <a:rPr lang="en-US" sz="1000" dirty="0"/>
              <a:t> INNER JOIN </a:t>
            </a:r>
            <a:r>
              <a:rPr lang="en-US" sz="1000" dirty="0" err="1"/>
              <a:t>v_DMHClaimNGA_ClaimSub</a:t>
            </a:r>
            <a:r>
              <a:rPr lang="en-US" sz="1000" dirty="0"/>
              <a:t> ON </a:t>
            </a:r>
            <a:r>
              <a:rPr lang="en-US" sz="1000" dirty="0" err="1"/>
              <a:t>CheckList.claim_submt_id</a:t>
            </a:r>
            <a:r>
              <a:rPr lang="en-US" sz="1000" dirty="0"/>
              <a:t> = </a:t>
            </a:r>
            <a:r>
              <a:rPr lang="en-US" sz="1000" dirty="0" err="1"/>
              <a:t>v_DMHClaimNGA_ClaimSub.ClaimSubmtID</a:t>
            </a:r>
            <a:r>
              <a:rPr lang="en-US" sz="1000" dirty="0"/>
              <a:t>;</a:t>
            </a:r>
            <a:br>
              <a:rPr lang="en-US" sz="1000" dirty="0"/>
            </a:br>
            <a:br>
              <a:rPr lang="en-US" sz="1000" dirty="0"/>
            </a:br>
            <a:r>
              <a:rPr lang="en-US" sz="1000" dirty="0"/>
              <a:t>Note: The above Check List Query takes the list of </a:t>
            </a:r>
            <a:r>
              <a:rPr lang="en-US" sz="1000" dirty="0" err="1"/>
              <a:t>ClaimSubmittersIdentifiers</a:t>
            </a:r>
            <a:r>
              <a:rPr lang="en-US" sz="1000" dirty="0"/>
              <a:t> in the 277 example and uses the list to query the </a:t>
            </a:r>
            <a:r>
              <a:rPr lang="en-US" sz="1000" dirty="0" err="1"/>
              <a:t>ClaimStatus</a:t>
            </a:r>
            <a:r>
              <a:rPr lang="en-US" sz="1000" dirty="0"/>
              <a:t> for these claims.</a:t>
            </a:r>
          </a:p>
          <a:p>
            <a:pPr algn="l"/>
            <a:endParaRPr lang="en-US" sz="1000" dirty="0"/>
          </a:p>
          <a:p>
            <a:pPr algn="l"/>
            <a:endParaRPr lang="en-US" sz="1000" dirty="0"/>
          </a:p>
          <a:p>
            <a:pPr algn="l"/>
            <a:endParaRPr lang="en-US" sz="1000" dirty="0"/>
          </a:p>
          <a:p>
            <a:pPr algn="l"/>
            <a:endParaRPr lang="en-US" sz="1000" dirty="0"/>
          </a:p>
          <a:p>
            <a:pPr algn="l"/>
            <a:endParaRPr lang="en-US" sz="1000" dirty="0"/>
          </a:p>
          <a:p>
            <a:pPr algn="l"/>
            <a:endParaRPr lang="en-US" sz="1000" dirty="0"/>
          </a:p>
          <a:p>
            <a:pPr algn="l"/>
            <a:endParaRPr lang="en-US" sz="1000" dirty="0"/>
          </a:p>
          <a:p>
            <a:pPr algn="l"/>
            <a:endParaRPr lang="en-US" sz="1000" dirty="0"/>
          </a:p>
          <a:p>
            <a:pPr algn="l"/>
            <a:endParaRPr lang="en-US" sz="1000" dirty="0"/>
          </a:p>
          <a:p>
            <a:pPr algn="l"/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5574781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5A7AFF0-7DD7-EEC7-003E-70285FCB78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BC6CFE8A-7350-A501-6984-0E5CAEE7EF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3A16D83-A8FF-68C3-DD40-4A05BA4754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Graphic 1">
            <a:extLst>
              <a:ext uri="{FF2B5EF4-FFF2-40B4-BE49-F238E27FC236}">
                <a16:creationId xmlns:a16="http://schemas.microsoft.com/office/drawing/2014/main" id="{330A2DF3-D077-6989-5C5B-48AB39562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bg1"/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1177D0-9A60-1932-95E9-BCF8F955C8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5993" y="187729"/>
            <a:ext cx="4561767" cy="611978"/>
          </a:xfrm>
        </p:spPr>
        <p:txBody>
          <a:bodyPr>
            <a:normAutofit/>
          </a:bodyPr>
          <a:lstStyle/>
          <a:p>
            <a:r>
              <a:rPr lang="en-US" sz="3600" b="1" dirty="0"/>
              <a:t>Query Examples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ED9FBC20-0C5D-65CB-B06F-465BB446A973}"/>
              </a:ext>
            </a:extLst>
          </p:cNvPr>
          <p:cNvSpPr txBox="1">
            <a:spLocks/>
          </p:cNvSpPr>
          <p:nvPr/>
        </p:nvSpPr>
        <p:spPr>
          <a:xfrm>
            <a:off x="441205" y="820790"/>
            <a:ext cx="10889041" cy="60372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b="1" dirty="0"/>
              <a:t>Performing Provider Query (MSO):</a:t>
            </a:r>
            <a:br>
              <a:rPr lang="en-US" sz="1000" b="1" dirty="0"/>
            </a:br>
            <a:r>
              <a:rPr lang="en-US" sz="1000" dirty="0"/>
              <a:t>SELECT </a:t>
            </a:r>
            <a:r>
              <a:rPr lang="en-US" sz="1000" dirty="0" err="1"/>
              <a:t>v_Provider_Performing_Data.PERFID</a:t>
            </a:r>
            <a:r>
              <a:rPr lang="en-US" sz="1000" dirty="0"/>
              <a:t>, </a:t>
            </a:r>
            <a:r>
              <a:rPr lang="en-US" sz="1000" dirty="0" err="1"/>
              <a:t>v_Provider_Performing_Data.PROVID</a:t>
            </a:r>
            <a:r>
              <a:rPr lang="en-US" sz="1000" dirty="0"/>
              <a:t>, </a:t>
            </a:r>
            <a:r>
              <a:rPr lang="en-US" sz="1000" dirty="0" err="1"/>
              <a:t>v_Provider_Performing_Data.perf_prov_name</a:t>
            </a:r>
            <a:r>
              <a:rPr lang="en-US" sz="1000" dirty="0"/>
              <a:t>, </a:t>
            </a:r>
            <a:r>
              <a:rPr lang="en-US" sz="1000" dirty="0" err="1"/>
              <a:t>v_Provider_Performing_Data.upin_number</a:t>
            </a:r>
            <a:r>
              <a:rPr lang="en-US" sz="1000" dirty="0"/>
              <a:t>, </a:t>
            </a:r>
            <a:r>
              <a:rPr lang="en-US" sz="1000" dirty="0" err="1"/>
              <a:t>v_Provider_Performing_Data.perf_prov_license_code</a:t>
            </a:r>
            <a:r>
              <a:rPr lang="en-US" sz="1000" dirty="0"/>
              <a:t>, </a:t>
            </a:r>
            <a:r>
              <a:rPr lang="en-US" sz="1000" dirty="0" err="1"/>
              <a:t>v_Provider_Performing_Data.perf_prov_license_value</a:t>
            </a:r>
            <a:r>
              <a:rPr lang="en-US" sz="1000" dirty="0"/>
              <a:t>, </a:t>
            </a:r>
            <a:r>
              <a:rPr lang="en-US" sz="1000" dirty="0" err="1"/>
              <a:t>v_Provider_Performing_Data.primary_license_code</a:t>
            </a:r>
            <a:r>
              <a:rPr lang="en-US" sz="1000" dirty="0"/>
              <a:t>, </a:t>
            </a:r>
            <a:r>
              <a:rPr lang="en-US" sz="1000" dirty="0" err="1"/>
              <a:t>v_Provider_Performing_Data.primary_license_val</a:t>
            </a:r>
            <a:r>
              <a:rPr lang="en-US" sz="1000" dirty="0"/>
              <a:t>, </a:t>
            </a:r>
            <a:r>
              <a:rPr lang="en-US" sz="1000" dirty="0" err="1"/>
              <a:t>v_Provider_Performing_Data.reg_start_date</a:t>
            </a:r>
            <a:r>
              <a:rPr lang="en-US" sz="1000" dirty="0"/>
              <a:t>, </a:t>
            </a:r>
            <a:r>
              <a:rPr lang="en-US" sz="1000" dirty="0" err="1"/>
              <a:t>v_Provider_Performing_Data.reg_end_date</a:t>
            </a:r>
            <a:br>
              <a:rPr lang="en-US" sz="1000" dirty="0"/>
            </a:br>
            <a:r>
              <a:rPr lang="en-US" sz="1000" dirty="0"/>
              <a:t>FROM </a:t>
            </a:r>
            <a:r>
              <a:rPr lang="en-US" sz="1000" dirty="0" err="1"/>
              <a:t>v_Provider_Performing_Data</a:t>
            </a:r>
            <a:r>
              <a:rPr lang="en-US" sz="1000" dirty="0"/>
              <a:t>;</a:t>
            </a:r>
          </a:p>
          <a:p>
            <a:pPr algn="l"/>
            <a:r>
              <a:rPr lang="en-US" sz="1000" dirty="0"/>
              <a:t>Note: Use Performing Provider Data to verify Practitioner Information in DMH Avatar MSO System with NAPPA.  Verify Registration Start and End Dates as well as Provider License Codes.</a:t>
            </a:r>
          </a:p>
          <a:p>
            <a:pPr algn="l"/>
            <a:br>
              <a:rPr lang="en-US" sz="1000" b="1" dirty="0"/>
            </a:br>
            <a:r>
              <a:rPr lang="en-US" sz="1000" b="1" dirty="0"/>
              <a:t>Staff Current Demographics Query (</a:t>
            </a:r>
            <a:r>
              <a:rPr lang="en-US" sz="1000" b="1" dirty="0" err="1"/>
              <a:t>CalPM</a:t>
            </a:r>
            <a:r>
              <a:rPr lang="en-US" sz="1000" b="1" dirty="0"/>
              <a:t>):</a:t>
            </a:r>
            <a:br>
              <a:rPr lang="en-US" sz="1000" b="1" dirty="0"/>
            </a:br>
            <a:r>
              <a:rPr lang="en-US" sz="1000" dirty="0"/>
              <a:t>SELECT </a:t>
            </a:r>
            <a:r>
              <a:rPr lang="en-US" sz="1000" dirty="0" err="1"/>
              <a:t>v_staff_current_demographics.STAFFID</a:t>
            </a:r>
            <a:r>
              <a:rPr lang="en-US" sz="1000" dirty="0"/>
              <a:t>, v_staff_current_demographics.name, </a:t>
            </a:r>
            <a:r>
              <a:rPr lang="en-US" sz="1000" dirty="0" err="1"/>
              <a:t>v_staff_current_demographics.npi_number</a:t>
            </a:r>
            <a:r>
              <a:rPr lang="en-US" sz="1000" dirty="0"/>
              <a:t>, </a:t>
            </a:r>
            <a:r>
              <a:rPr lang="en-US" sz="1000" dirty="0" err="1"/>
              <a:t>v_staff_current_demographics.registration_date</a:t>
            </a:r>
            <a:r>
              <a:rPr lang="en-US" sz="1000" dirty="0"/>
              <a:t>, </a:t>
            </a:r>
            <a:r>
              <a:rPr lang="en-US" sz="1000" dirty="0" err="1"/>
              <a:t>v_staff_current_demographics.discipline_code</a:t>
            </a:r>
            <a:r>
              <a:rPr lang="en-US" sz="1000" dirty="0"/>
              <a:t>, </a:t>
            </a:r>
            <a:r>
              <a:rPr lang="en-US" sz="1000" dirty="0" err="1"/>
              <a:t>v_staff_current_demographics.discipline_value</a:t>
            </a:r>
            <a:r>
              <a:rPr lang="en-US" sz="1000" dirty="0"/>
              <a:t>, </a:t>
            </a:r>
            <a:r>
              <a:rPr lang="en-US" sz="1000" dirty="0" err="1"/>
              <a:t>v_staff_current_demographics.practitioner_category_code</a:t>
            </a:r>
            <a:r>
              <a:rPr lang="en-US" sz="1000" dirty="0"/>
              <a:t>, </a:t>
            </a:r>
            <a:r>
              <a:rPr lang="en-US" sz="1000" dirty="0" err="1"/>
              <a:t>v_staff_current_demographics.practitioner_category_value</a:t>
            </a:r>
            <a:r>
              <a:rPr lang="en-US" sz="1000" dirty="0"/>
              <a:t>, </a:t>
            </a:r>
            <a:r>
              <a:rPr lang="en-US" sz="1000" dirty="0" err="1"/>
              <a:t>v_staff_current_demographics.DEA_license_number</a:t>
            </a:r>
            <a:r>
              <a:rPr lang="en-US" sz="1000" dirty="0"/>
              <a:t>, </a:t>
            </a:r>
            <a:r>
              <a:rPr lang="en-US" sz="1000" dirty="0" err="1"/>
              <a:t>v_staff_current_demographics.DEA_expiration_date</a:t>
            </a:r>
            <a:br>
              <a:rPr lang="en-US" sz="1000" dirty="0"/>
            </a:br>
            <a:r>
              <a:rPr lang="en-US" sz="1000" dirty="0"/>
              <a:t>FROM </a:t>
            </a:r>
            <a:r>
              <a:rPr lang="en-US" sz="1000" dirty="0" err="1"/>
              <a:t>v_staff_current_demographics</a:t>
            </a:r>
            <a:r>
              <a:rPr lang="en-US" sz="1000" dirty="0"/>
              <a:t>;</a:t>
            </a:r>
          </a:p>
          <a:p>
            <a:pPr algn="l"/>
            <a:r>
              <a:rPr lang="en-US" sz="1000" dirty="0"/>
              <a:t>Note: Use Staff Current Demographics to verify Practitioner Information in DMH Avatar </a:t>
            </a:r>
            <a:r>
              <a:rPr lang="en-US" sz="1000" dirty="0" err="1"/>
              <a:t>CalPM</a:t>
            </a:r>
            <a:r>
              <a:rPr lang="en-US" sz="1000" dirty="0"/>
              <a:t> System with NAPPA.  Verify Provider Discipline Values.</a:t>
            </a:r>
          </a:p>
          <a:p>
            <a:pPr algn="l"/>
            <a:br>
              <a:rPr lang="en-US" sz="1000" b="1" dirty="0"/>
            </a:br>
            <a:r>
              <a:rPr lang="en-US" sz="1000" b="1" dirty="0"/>
              <a:t>Service Auth Detail Query (</a:t>
            </a:r>
            <a:r>
              <a:rPr lang="en-US" sz="1000" b="1" dirty="0" err="1"/>
              <a:t>Pauth</a:t>
            </a:r>
            <a:r>
              <a:rPr lang="en-US" sz="1000" b="1" dirty="0"/>
              <a:t>):</a:t>
            </a:r>
            <a:br>
              <a:rPr lang="en-US" sz="1000" dirty="0"/>
            </a:br>
            <a:r>
              <a:rPr lang="en-US" sz="1000" dirty="0"/>
              <a:t>SELECT </a:t>
            </a:r>
            <a:r>
              <a:rPr lang="en-US" sz="1000" dirty="0" err="1"/>
              <a:t>v_ServiceAuthDetail.FUNDSRCID</a:t>
            </a:r>
            <a:r>
              <a:rPr lang="en-US" sz="1000" dirty="0"/>
              <a:t>, </a:t>
            </a:r>
            <a:r>
              <a:rPr lang="en-US" sz="1000" dirty="0" err="1"/>
              <a:t>v_ServiceAuthDetail.funding_source_name</a:t>
            </a:r>
            <a:r>
              <a:rPr lang="en-US" sz="1000" dirty="0"/>
              <a:t>, </a:t>
            </a:r>
            <a:r>
              <a:rPr lang="en-US" sz="1000" dirty="0" err="1"/>
              <a:t>v_ServiceAuthDetail.PLAN_ID</a:t>
            </a:r>
            <a:r>
              <a:rPr lang="en-US" sz="1000" dirty="0"/>
              <a:t>, </a:t>
            </a:r>
            <a:r>
              <a:rPr lang="en-US" sz="1000" dirty="0" err="1"/>
              <a:t>v_ServiceAuthDetail.benefit_plan_name</a:t>
            </a:r>
            <a:r>
              <a:rPr lang="en-US" sz="1000" dirty="0"/>
              <a:t>, </a:t>
            </a:r>
            <a:r>
              <a:rPr lang="en-US" sz="1000" dirty="0" err="1"/>
              <a:t>v_ServiceAuthDetail.PROVID</a:t>
            </a:r>
            <a:r>
              <a:rPr lang="en-US" sz="1000" dirty="0"/>
              <a:t>, </a:t>
            </a:r>
            <a:r>
              <a:rPr lang="en-US" sz="1000" dirty="0" err="1"/>
              <a:t>v_ServiceAuthDetail.account_level_name</a:t>
            </a:r>
            <a:r>
              <a:rPr lang="en-US" sz="1000" dirty="0"/>
              <a:t>, </a:t>
            </a:r>
            <a:r>
              <a:rPr lang="en-US" sz="1000" dirty="0" err="1"/>
              <a:t>v_ServiceAuthDetail.account_status_value</a:t>
            </a:r>
            <a:r>
              <a:rPr lang="en-US" sz="1000" dirty="0"/>
              <a:t>, </a:t>
            </a:r>
            <a:r>
              <a:rPr lang="en-US" sz="1000" dirty="0" err="1"/>
              <a:t>v_ServiceAuthDetail.authorization_number</a:t>
            </a:r>
            <a:r>
              <a:rPr lang="en-US" sz="1000" dirty="0"/>
              <a:t>, </a:t>
            </a:r>
            <a:r>
              <a:rPr lang="en-US" sz="1000" dirty="0" err="1"/>
              <a:t>v_ServiceAuthDetail.begin_date_of_auth</a:t>
            </a:r>
            <a:r>
              <a:rPr lang="en-US" sz="1000" dirty="0"/>
              <a:t>, </a:t>
            </a:r>
            <a:r>
              <a:rPr lang="en-US" sz="1000" dirty="0" err="1"/>
              <a:t>v_ServiceAuthDetail.end_date_of_auth</a:t>
            </a:r>
            <a:r>
              <a:rPr lang="en-US" sz="1000" dirty="0"/>
              <a:t>, </a:t>
            </a:r>
            <a:r>
              <a:rPr lang="en-US" sz="1000" dirty="0" err="1"/>
              <a:t>v_ServiceAuthDetail.provider_name</a:t>
            </a:r>
            <a:r>
              <a:rPr lang="en-US" sz="1000" dirty="0"/>
              <a:t>, </a:t>
            </a:r>
            <a:r>
              <a:rPr lang="en-US" sz="1000" dirty="0" err="1"/>
              <a:t>v_ServiceAuthDetail.rem_liab_total</a:t>
            </a:r>
            <a:r>
              <a:rPr lang="en-US" sz="1000" dirty="0"/>
              <a:t>, </a:t>
            </a:r>
            <a:r>
              <a:rPr lang="en-US" sz="1000" dirty="0" err="1"/>
              <a:t>v_ServiceAuthDetail.total_estimated_liab</a:t>
            </a:r>
            <a:br>
              <a:rPr lang="en-US" sz="1000" dirty="0"/>
            </a:br>
            <a:r>
              <a:rPr lang="en-US" sz="1000" dirty="0"/>
              <a:t>FROM </a:t>
            </a:r>
            <a:r>
              <a:rPr lang="en-US" sz="1000" dirty="0" err="1"/>
              <a:t>v_ServiceAuthDetail</a:t>
            </a:r>
            <a:br>
              <a:rPr lang="en-US" sz="1000" dirty="0"/>
            </a:br>
            <a:r>
              <a:rPr lang="en-US" sz="1000" dirty="0"/>
              <a:t>WHERE (((</a:t>
            </a:r>
            <a:r>
              <a:rPr lang="en-US" sz="1000" dirty="0" err="1"/>
              <a:t>v_ServiceAuthDetail.authorization_number</a:t>
            </a:r>
            <a:r>
              <a:rPr lang="en-US" sz="1000" dirty="0"/>
              <a:t>) Like "P*"))</a:t>
            </a:r>
            <a:br>
              <a:rPr lang="en-US" sz="1000" dirty="0"/>
            </a:br>
            <a:r>
              <a:rPr lang="en-US" sz="1000" dirty="0"/>
              <a:t>ORDER BY </a:t>
            </a:r>
            <a:r>
              <a:rPr lang="en-US" sz="1000" dirty="0" err="1"/>
              <a:t>v_ServiceAuthDetail.account_level_name</a:t>
            </a:r>
            <a:r>
              <a:rPr lang="en-US" sz="1000" dirty="0"/>
              <a:t>, </a:t>
            </a:r>
            <a:r>
              <a:rPr lang="en-US" sz="1000" dirty="0" err="1"/>
              <a:t>v_ServiceAuthDetail.authorization_number</a:t>
            </a:r>
            <a:r>
              <a:rPr lang="en-US" sz="1000" dirty="0"/>
              <a:t>;</a:t>
            </a:r>
          </a:p>
          <a:p>
            <a:pPr algn="l"/>
            <a:r>
              <a:rPr lang="en-US" sz="1000" dirty="0"/>
              <a:t>Note: The Service Auth Detail table includes Authorization Numbers you use to submit each claim under a specific Funding Source.  The </a:t>
            </a:r>
            <a:r>
              <a:rPr lang="en-US" sz="1000" b="1" dirty="0"/>
              <a:t>REM_LIAB_TOTAL </a:t>
            </a:r>
            <a:r>
              <a:rPr lang="en-US" sz="1000" dirty="0"/>
              <a:t>field can be used to verify the contract amount available to be used for an Authorized Funding Source.  The </a:t>
            </a:r>
            <a:r>
              <a:rPr lang="en-US" sz="1000" b="1" dirty="0"/>
              <a:t>TOTAL_ESTIMATED_LIAB</a:t>
            </a:r>
            <a:r>
              <a:rPr lang="en-US" sz="1000" dirty="0"/>
              <a:t> field is the total contract amount for an Authorized Funding </a:t>
            </a:r>
            <a:r>
              <a:rPr lang="en-US" sz="1000" dirty="0" err="1"/>
              <a:t>Souce</a:t>
            </a:r>
            <a:r>
              <a:rPr lang="en-US" sz="1000" dirty="0"/>
              <a:t> (aka MCA).</a:t>
            </a:r>
            <a:br>
              <a:rPr lang="en-US" sz="1000" dirty="0"/>
            </a:br>
            <a:endParaRPr lang="en-US" sz="1000" dirty="0"/>
          </a:p>
          <a:p>
            <a:pPr algn="l"/>
            <a:r>
              <a:rPr lang="en-US" sz="1000" b="1" dirty="0"/>
              <a:t>Service Auth Detail Query (</a:t>
            </a:r>
            <a:r>
              <a:rPr lang="en-US" sz="1000" b="1" dirty="0" err="1"/>
              <a:t>Mauth</a:t>
            </a:r>
            <a:r>
              <a:rPr lang="en-US" sz="1000" b="1" dirty="0"/>
              <a:t>):</a:t>
            </a:r>
            <a:br>
              <a:rPr lang="en-US" sz="1000" dirty="0"/>
            </a:br>
            <a:r>
              <a:rPr lang="en-US" sz="1000" dirty="0"/>
              <a:t>SELECT </a:t>
            </a:r>
            <a:r>
              <a:rPr lang="en-US" sz="1000" dirty="0" err="1"/>
              <a:t>v_ServiceAuthDetail.FUNDSRCID</a:t>
            </a:r>
            <a:r>
              <a:rPr lang="en-US" sz="1000" dirty="0"/>
              <a:t>, </a:t>
            </a:r>
            <a:r>
              <a:rPr lang="en-US" sz="1000" dirty="0" err="1"/>
              <a:t>v_ServiceAuthDetail.funding_source_name</a:t>
            </a:r>
            <a:r>
              <a:rPr lang="en-US" sz="1000" dirty="0"/>
              <a:t>, </a:t>
            </a:r>
            <a:r>
              <a:rPr lang="en-US" sz="1000" dirty="0" err="1"/>
              <a:t>v_ServiceAuthDetail.PLAN_ID</a:t>
            </a:r>
            <a:r>
              <a:rPr lang="en-US" sz="1000" dirty="0"/>
              <a:t>, </a:t>
            </a:r>
            <a:r>
              <a:rPr lang="en-US" sz="1000" dirty="0" err="1"/>
              <a:t>v_ServiceAuthDetail.benefit_plan_name</a:t>
            </a:r>
            <a:r>
              <a:rPr lang="en-US" sz="1000" dirty="0"/>
              <a:t>, </a:t>
            </a:r>
            <a:r>
              <a:rPr lang="en-US" sz="1000" dirty="0" err="1"/>
              <a:t>v_ServiceAuthDetail.PROVID</a:t>
            </a:r>
            <a:r>
              <a:rPr lang="en-US" sz="1000" dirty="0"/>
              <a:t>, </a:t>
            </a:r>
            <a:r>
              <a:rPr lang="en-US" sz="1000" dirty="0" err="1"/>
              <a:t>v_ServiceAuthDetail.account_level_name</a:t>
            </a:r>
            <a:r>
              <a:rPr lang="en-US" sz="1000" dirty="0"/>
              <a:t>, </a:t>
            </a:r>
            <a:r>
              <a:rPr lang="en-US" sz="1000" dirty="0" err="1"/>
              <a:t>v_ServiceAuthDetail.account_status_value</a:t>
            </a:r>
            <a:r>
              <a:rPr lang="en-US" sz="1000" dirty="0"/>
              <a:t>, </a:t>
            </a:r>
            <a:r>
              <a:rPr lang="en-US" sz="1000" dirty="0" err="1"/>
              <a:t>v_ServiceAuthDetail.PATID</a:t>
            </a:r>
            <a:r>
              <a:rPr lang="en-US" sz="1000" dirty="0"/>
              <a:t>, </a:t>
            </a:r>
            <a:r>
              <a:rPr lang="en-US" sz="1000" dirty="0" err="1"/>
              <a:t>v_ServiceAuthDetail.authorization_number</a:t>
            </a:r>
            <a:r>
              <a:rPr lang="en-US" sz="1000" dirty="0"/>
              <a:t>, </a:t>
            </a:r>
            <a:r>
              <a:rPr lang="en-US" sz="1000" dirty="0" err="1"/>
              <a:t>v_ServiceAuthDetail.auth_type_value</a:t>
            </a:r>
            <a:r>
              <a:rPr lang="en-US" sz="1000" dirty="0"/>
              <a:t>, </a:t>
            </a:r>
            <a:r>
              <a:rPr lang="en-US" sz="1000" dirty="0" err="1"/>
              <a:t>v_ServiceAuthDetail.cont_prov_auth</a:t>
            </a:r>
            <a:r>
              <a:rPr lang="en-US" sz="1000" dirty="0"/>
              <a:t>, </a:t>
            </a:r>
            <a:r>
              <a:rPr lang="en-US" sz="1000" dirty="0" err="1"/>
              <a:t>v_ServiceAuthDetail.init_or_contin_auth_value</a:t>
            </a:r>
            <a:r>
              <a:rPr lang="en-US" sz="1000" dirty="0"/>
              <a:t>, </a:t>
            </a:r>
            <a:r>
              <a:rPr lang="en-US" sz="1000" dirty="0" err="1"/>
              <a:t>v_ServiceAuthDetail.begin_date_of_auth</a:t>
            </a:r>
            <a:r>
              <a:rPr lang="en-US" sz="1000" dirty="0"/>
              <a:t>, </a:t>
            </a:r>
            <a:r>
              <a:rPr lang="en-US" sz="1000" dirty="0" err="1"/>
              <a:t>v_ServiceAuthDetail.end_date_of_auth</a:t>
            </a:r>
            <a:r>
              <a:rPr lang="en-US" sz="1000" dirty="0"/>
              <a:t>, </a:t>
            </a:r>
            <a:r>
              <a:rPr lang="en-US" sz="1000" dirty="0" err="1"/>
              <a:t>v_ServiceAuthDetail.provider_name</a:t>
            </a:r>
            <a:br>
              <a:rPr lang="en-US" sz="1000" dirty="0"/>
            </a:br>
            <a:r>
              <a:rPr lang="en-US" sz="1000" dirty="0"/>
              <a:t>FROM </a:t>
            </a:r>
            <a:r>
              <a:rPr lang="en-US" sz="1000" dirty="0" err="1"/>
              <a:t>v_ServiceAuthDetail</a:t>
            </a:r>
            <a:br>
              <a:rPr lang="en-US" sz="1000" dirty="0"/>
            </a:br>
            <a:r>
              <a:rPr lang="en-US" sz="1000" dirty="0"/>
              <a:t>WHERE (((</a:t>
            </a:r>
            <a:r>
              <a:rPr lang="en-US" sz="1000" dirty="0" err="1"/>
              <a:t>v_ServiceAuthDetail.authorization_number</a:t>
            </a:r>
            <a:r>
              <a:rPr lang="en-US" sz="1000" dirty="0"/>
              <a:t>) Not Like "P*"))</a:t>
            </a:r>
            <a:br>
              <a:rPr lang="en-US" sz="1000" dirty="0"/>
            </a:br>
            <a:r>
              <a:rPr lang="en-US" sz="1000" dirty="0"/>
              <a:t>ORDER BY </a:t>
            </a:r>
            <a:r>
              <a:rPr lang="en-US" sz="1000" dirty="0" err="1"/>
              <a:t>v_ServiceAuthDetail.account_level_name</a:t>
            </a:r>
            <a:r>
              <a:rPr lang="en-US" sz="1000" dirty="0"/>
              <a:t>, </a:t>
            </a:r>
            <a:r>
              <a:rPr lang="en-US" sz="1000" dirty="0" err="1"/>
              <a:t>v_ServiceAuthDetail.PATID</a:t>
            </a:r>
            <a:r>
              <a:rPr lang="en-US" sz="1000" dirty="0"/>
              <a:t>, </a:t>
            </a:r>
            <a:r>
              <a:rPr lang="en-US" sz="1000" dirty="0" err="1"/>
              <a:t>v_ServiceAuthDetail.authorization_number</a:t>
            </a:r>
            <a:r>
              <a:rPr lang="en-US" sz="1000" dirty="0"/>
              <a:t>;</a:t>
            </a:r>
          </a:p>
          <a:p>
            <a:pPr algn="l"/>
            <a:r>
              <a:rPr lang="en-US" sz="1000" dirty="0"/>
              <a:t>Note: The Service Auth Detail table also contains Member Authorization Numbers (M-Auth).  These numbers are associated to a specific P-Auth and will draw from the P-Auth TOTAL_ESTIMATED_LIAB when used in your claims.  Member Authorizations are typically used for Day Service Claims.</a:t>
            </a:r>
          </a:p>
          <a:p>
            <a:pPr algn="l"/>
            <a:endParaRPr lang="en-US" sz="1000" dirty="0"/>
          </a:p>
          <a:p>
            <a:pPr algn="l"/>
            <a:endParaRPr lang="en-US" sz="1000" dirty="0"/>
          </a:p>
          <a:p>
            <a:pPr algn="l"/>
            <a:endParaRPr lang="en-US" sz="1000" dirty="0"/>
          </a:p>
          <a:p>
            <a:pPr algn="l"/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6846124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0ACF67A-3455-1160-6202-5C52AEA407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54AC03B4-6A6B-85D3-E3BC-24E65EE850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240FC72-4EAB-711F-3428-0C900BCC4C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Graphic 1">
            <a:extLst>
              <a:ext uri="{FF2B5EF4-FFF2-40B4-BE49-F238E27FC236}">
                <a16:creationId xmlns:a16="http://schemas.microsoft.com/office/drawing/2014/main" id="{832059C6-8A65-D4A1-735F-0EB84355EB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bg1"/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887A68-352A-C1EA-6D7C-4E8CC24200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5993" y="187729"/>
            <a:ext cx="4561767" cy="611978"/>
          </a:xfrm>
        </p:spPr>
        <p:txBody>
          <a:bodyPr>
            <a:normAutofit/>
          </a:bodyPr>
          <a:lstStyle/>
          <a:p>
            <a:r>
              <a:rPr lang="en-US" sz="3600" b="1" dirty="0"/>
              <a:t>Query Examples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285F08ED-2148-C549-D635-2301F9091778}"/>
              </a:ext>
            </a:extLst>
          </p:cNvPr>
          <p:cNvSpPr txBox="1">
            <a:spLocks/>
          </p:cNvSpPr>
          <p:nvPr/>
        </p:nvSpPr>
        <p:spPr>
          <a:xfrm>
            <a:off x="441205" y="820790"/>
            <a:ext cx="10889041" cy="60372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b="1" dirty="0"/>
              <a:t>Procedure Code Group Definition Query:</a:t>
            </a:r>
            <a:r>
              <a:rPr lang="en-US" sz="1000" dirty="0"/>
              <a:t> </a:t>
            </a:r>
            <a:br>
              <a:rPr lang="en-US" sz="1000" dirty="0"/>
            </a:br>
            <a:r>
              <a:rPr lang="en-US" sz="1000" dirty="0"/>
              <a:t>SELECT </a:t>
            </a:r>
            <a:r>
              <a:rPr lang="en-US" sz="1000" dirty="0" err="1"/>
              <a:t>v_procedure_code_grp_def.LegalEntityNumber</a:t>
            </a:r>
            <a:r>
              <a:rPr lang="en-US" sz="1000" dirty="0"/>
              <a:t>, </a:t>
            </a:r>
            <a:r>
              <a:rPr lang="en-US" sz="1000" dirty="0" err="1"/>
              <a:t>v_procedure_code_grp_def.procedure_code_desc</a:t>
            </a:r>
            <a:r>
              <a:rPr lang="en-US" sz="1000" dirty="0"/>
              <a:t>, </a:t>
            </a:r>
            <a:r>
              <a:rPr lang="en-US" sz="1000" dirty="0" err="1"/>
              <a:t>v_procedure_code_grp_def.group_id</a:t>
            </a:r>
            <a:r>
              <a:rPr lang="en-US" sz="1000" dirty="0"/>
              <a:t>, </a:t>
            </a:r>
            <a:r>
              <a:rPr lang="en-US" sz="1000" dirty="0" err="1"/>
              <a:t>v_procedure_code_grp_def.PROCEDURE_CODE</a:t>
            </a:r>
            <a:br>
              <a:rPr lang="en-US" sz="1000" dirty="0"/>
            </a:br>
            <a:r>
              <a:rPr lang="en-US" sz="1000" dirty="0"/>
              <a:t>FROM </a:t>
            </a:r>
            <a:r>
              <a:rPr lang="en-US" sz="1000" dirty="0" err="1"/>
              <a:t>v_procedure_code_grp_def</a:t>
            </a:r>
            <a:br>
              <a:rPr lang="en-US" sz="1000" dirty="0"/>
            </a:br>
            <a:r>
              <a:rPr lang="en-US" sz="1000" dirty="0"/>
              <a:t>WHERE (((</a:t>
            </a:r>
            <a:r>
              <a:rPr lang="en-US" sz="1000" dirty="0" err="1"/>
              <a:t>v_procedure_code_grp_def.group_id</a:t>
            </a:r>
            <a:r>
              <a:rPr lang="en-US" sz="1000" dirty="0"/>
              <a:t>)="90791_Grouping"));</a:t>
            </a:r>
          </a:p>
          <a:p>
            <a:pPr algn="l"/>
            <a:r>
              <a:rPr lang="en-US" sz="1000" dirty="0"/>
              <a:t>Note: Use Procedure Code Grp Def table to identify allowable procedure codes identified in a Procedure Group.  </a:t>
            </a:r>
            <a:br>
              <a:rPr lang="en-US" sz="1000" dirty="0"/>
            </a:br>
            <a:endParaRPr lang="en-US" sz="1000" dirty="0"/>
          </a:p>
          <a:p>
            <a:pPr algn="l"/>
            <a:r>
              <a:rPr lang="en-US" sz="1000" b="1" dirty="0"/>
              <a:t>Table Prov Fee by Program Query:</a:t>
            </a:r>
            <a:br>
              <a:rPr lang="en-US" sz="1000" dirty="0"/>
            </a:br>
            <a:r>
              <a:rPr lang="en-US" sz="1000" dirty="0"/>
              <a:t>SELECT </a:t>
            </a:r>
            <a:r>
              <a:rPr lang="en-US" sz="1000" dirty="0" err="1"/>
              <a:t>v_table_prov_fee_byprog.proc_group_value</a:t>
            </a:r>
            <a:r>
              <a:rPr lang="en-US" sz="1000" dirty="0"/>
              <a:t>, </a:t>
            </a:r>
            <a:r>
              <a:rPr lang="en-US" sz="1000" dirty="0" err="1"/>
              <a:t>v_table_prov_fee_byprog.PROVID</a:t>
            </a:r>
            <a:r>
              <a:rPr lang="en-US" sz="1000" dirty="0"/>
              <a:t>, </a:t>
            </a:r>
            <a:r>
              <a:rPr lang="en-US" sz="1000" dirty="0" err="1"/>
              <a:t>v_table_prov_fee_byprog.prov_pgm_name</a:t>
            </a:r>
            <a:r>
              <a:rPr lang="en-US" sz="1000" dirty="0"/>
              <a:t>, </a:t>
            </a:r>
            <a:r>
              <a:rPr lang="en-US" sz="1000" dirty="0" err="1"/>
              <a:t>v_table_prov_fee_byprog.effective_date</a:t>
            </a:r>
            <a:r>
              <a:rPr lang="en-US" sz="1000" dirty="0"/>
              <a:t>, </a:t>
            </a:r>
            <a:r>
              <a:rPr lang="en-US" sz="1000" dirty="0" err="1"/>
              <a:t>v_table_prov_fee_byprog.expiration_date</a:t>
            </a:r>
            <a:r>
              <a:rPr lang="en-US" sz="1000" dirty="0"/>
              <a:t>, </a:t>
            </a:r>
            <a:r>
              <a:rPr lang="en-US" sz="1000" dirty="0" err="1"/>
              <a:t>v_table_prov_fee_byprog.discipline_code</a:t>
            </a:r>
            <a:r>
              <a:rPr lang="en-US" sz="1000" dirty="0"/>
              <a:t>, </a:t>
            </a:r>
            <a:r>
              <a:rPr lang="en-US" sz="1000" dirty="0" err="1"/>
              <a:t>v_table_prov_fee_byprog.discipline_value</a:t>
            </a:r>
            <a:r>
              <a:rPr lang="en-US" sz="1000" dirty="0"/>
              <a:t>, </a:t>
            </a:r>
            <a:r>
              <a:rPr lang="en-US" sz="1000" dirty="0" err="1"/>
              <a:t>v_table_prov_fee_byprog.amount</a:t>
            </a:r>
            <a:br>
              <a:rPr lang="en-US" sz="1000" dirty="0"/>
            </a:br>
            <a:r>
              <a:rPr lang="en-US" sz="1000" dirty="0"/>
              <a:t>FROM </a:t>
            </a:r>
            <a:r>
              <a:rPr lang="en-US" sz="1000" dirty="0" err="1"/>
              <a:t>v_table_prov_fee_byprog</a:t>
            </a:r>
            <a:br>
              <a:rPr lang="en-US" sz="1000" dirty="0"/>
            </a:br>
            <a:r>
              <a:rPr lang="en-US" sz="1000" dirty="0"/>
              <a:t>WHERE (((</a:t>
            </a:r>
            <a:r>
              <a:rPr lang="en-US" sz="1000" dirty="0" err="1"/>
              <a:t>v_table_prov_fee_byprog.proc_group_value</a:t>
            </a:r>
            <a:r>
              <a:rPr lang="en-US" sz="1000" dirty="0"/>
              <a:t>)="90791_Grouping"));</a:t>
            </a:r>
          </a:p>
          <a:p>
            <a:pPr algn="l"/>
            <a:r>
              <a:rPr lang="en-US" sz="1000" dirty="0"/>
              <a:t>Note: Use Table Prov Fee By Prog table to identify rates by Practitioner Discipline Code for a specific Procedure or Procedure Code Group.</a:t>
            </a:r>
          </a:p>
          <a:p>
            <a:pPr algn="l"/>
            <a:endParaRPr lang="en-US" sz="1000" dirty="0"/>
          </a:p>
          <a:p>
            <a:pPr algn="l"/>
            <a:r>
              <a:rPr lang="en-US" sz="1000" b="1" dirty="0"/>
              <a:t>Auth Proc Crosswalk Query:</a:t>
            </a:r>
            <a:br>
              <a:rPr lang="en-US" sz="1000" dirty="0"/>
            </a:br>
            <a:r>
              <a:rPr lang="en-US" sz="1000" dirty="0"/>
              <a:t>SELECT </a:t>
            </a:r>
            <a:r>
              <a:rPr lang="en-US" sz="1000" dirty="0" err="1"/>
              <a:t>v_AUTHProcCrosswalkNGA.PROVID</a:t>
            </a:r>
            <a:r>
              <a:rPr lang="en-US" sz="1000" dirty="0"/>
              <a:t>, </a:t>
            </a:r>
            <a:r>
              <a:rPr lang="en-US" sz="1000" dirty="0" err="1"/>
              <a:t>v_AUTHProcCrosswalkNGA.PLAN_ID</a:t>
            </a:r>
            <a:r>
              <a:rPr lang="en-US" sz="1000" dirty="0"/>
              <a:t>, </a:t>
            </a:r>
            <a:r>
              <a:rPr lang="en-US" sz="1000" dirty="0" err="1"/>
              <a:t>v_AUTHProcCrosswalkNGA.FUNDSRCID</a:t>
            </a:r>
            <a:r>
              <a:rPr lang="en-US" sz="1000" dirty="0"/>
              <a:t>, </a:t>
            </a:r>
            <a:r>
              <a:rPr lang="en-US" sz="1000" dirty="0" err="1"/>
              <a:t>v_AUTHProcCrosswalkNGA.account_level_name</a:t>
            </a:r>
            <a:r>
              <a:rPr lang="en-US" sz="1000" dirty="0"/>
              <a:t>, </a:t>
            </a:r>
            <a:r>
              <a:rPr lang="en-US" sz="1000" dirty="0" err="1"/>
              <a:t>v_AUTHProcCrosswalkNGA.authorization_number</a:t>
            </a:r>
            <a:r>
              <a:rPr lang="en-US" sz="1000" dirty="0"/>
              <a:t>, </a:t>
            </a:r>
            <a:r>
              <a:rPr lang="en-US" sz="1000" dirty="0" err="1"/>
              <a:t>v_AUTHProcCrosswalkNGA.funding_source_name</a:t>
            </a:r>
            <a:r>
              <a:rPr lang="en-US" sz="1000" dirty="0"/>
              <a:t>, </a:t>
            </a:r>
            <a:r>
              <a:rPr lang="en-US" sz="1000" dirty="0" err="1"/>
              <a:t>v_AUTHProcCrosswalkNGA.provider_name</a:t>
            </a:r>
            <a:r>
              <a:rPr lang="en-US" sz="1000" dirty="0"/>
              <a:t>, </a:t>
            </a:r>
            <a:r>
              <a:rPr lang="en-US" sz="1000" dirty="0" err="1"/>
              <a:t>v_AUTHProcCrosswalkNGA.procedure_group_code</a:t>
            </a:r>
            <a:r>
              <a:rPr lang="en-US" sz="1000" dirty="0"/>
              <a:t>, </a:t>
            </a:r>
            <a:r>
              <a:rPr lang="en-US" sz="1000" dirty="0" err="1"/>
              <a:t>v_AUTHProcCrosswalkNGA.PROCEDURE_CODE</a:t>
            </a:r>
            <a:r>
              <a:rPr lang="en-US" sz="1000" dirty="0"/>
              <a:t>, </a:t>
            </a:r>
            <a:r>
              <a:rPr lang="en-US" sz="1000" dirty="0" err="1"/>
              <a:t>v_AUTHProcCrosswalkNGA.procedure_code_desc</a:t>
            </a:r>
            <a:r>
              <a:rPr lang="en-US" sz="1000" dirty="0"/>
              <a:t>, </a:t>
            </a:r>
            <a:r>
              <a:rPr lang="en-US" sz="1000" dirty="0" err="1"/>
              <a:t>v_AUTHProcCrosswalkNGA.procedure_code_type_value</a:t>
            </a:r>
            <a:r>
              <a:rPr lang="en-US" sz="1000" dirty="0"/>
              <a:t>, </a:t>
            </a:r>
            <a:r>
              <a:rPr lang="en-US" sz="1000" dirty="0" err="1"/>
              <a:t>v_AUTHProcCrosswalkNGA.inactive</a:t>
            </a:r>
            <a:br>
              <a:rPr lang="en-US" sz="1000" dirty="0"/>
            </a:br>
            <a:r>
              <a:rPr lang="en-US" sz="1000" dirty="0"/>
              <a:t>FROM </a:t>
            </a:r>
            <a:r>
              <a:rPr lang="en-US" sz="1000" dirty="0" err="1"/>
              <a:t>v_AUTHProcCrosswalkNGA</a:t>
            </a:r>
            <a:br>
              <a:rPr lang="en-US" sz="1000" dirty="0"/>
            </a:br>
            <a:r>
              <a:rPr lang="en-US" sz="1000" dirty="0"/>
              <a:t>WHERE (((</a:t>
            </a:r>
            <a:r>
              <a:rPr lang="en-US" sz="1000" dirty="0" err="1"/>
              <a:t>v_AUTHProcCrosswalkNGA.account_level_name</a:t>
            </a:r>
            <a:r>
              <a:rPr lang="en-US" sz="1000" dirty="0"/>
              <a:t>)="MARYVALE FY24/25"))</a:t>
            </a:r>
            <a:br>
              <a:rPr lang="en-US" sz="1000" dirty="0"/>
            </a:br>
            <a:r>
              <a:rPr lang="en-US" sz="1000" dirty="0"/>
              <a:t>ORDER BY </a:t>
            </a:r>
            <a:r>
              <a:rPr lang="en-US" sz="1000" dirty="0" err="1"/>
              <a:t>v_AUTHProcCrosswalkNGA.account_level_name</a:t>
            </a:r>
            <a:r>
              <a:rPr lang="en-US" sz="1000" dirty="0"/>
              <a:t>, </a:t>
            </a:r>
            <a:r>
              <a:rPr lang="en-US" sz="1000" dirty="0" err="1"/>
              <a:t>v_AUTHProcCrosswalkNGA.authorization_number</a:t>
            </a:r>
            <a:r>
              <a:rPr lang="en-US" sz="1000" dirty="0"/>
              <a:t>;</a:t>
            </a:r>
          </a:p>
          <a:p>
            <a:pPr algn="l"/>
            <a:r>
              <a:rPr lang="en-US" sz="1000" dirty="0"/>
              <a:t>Note: Use the Auth Proc Crosswalk table to identify the Procedure Codes authorized with a specific </a:t>
            </a:r>
            <a:r>
              <a:rPr lang="en-US" sz="1000" dirty="0" err="1"/>
              <a:t>PAuth</a:t>
            </a:r>
            <a:r>
              <a:rPr lang="en-US" sz="1000" dirty="0"/>
              <a:t>.</a:t>
            </a:r>
          </a:p>
          <a:p>
            <a:pPr algn="l"/>
            <a:endParaRPr lang="en-US" sz="1000" dirty="0"/>
          </a:p>
          <a:p>
            <a:pPr algn="l"/>
            <a:endParaRPr lang="en-US" sz="1000" dirty="0"/>
          </a:p>
          <a:p>
            <a:pPr algn="l"/>
            <a:endParaRPr lang="en-US" sz="1000" dirty="0"/>
          </a:p>
          <a:p>
            <a:pPr algn="l"/>
            <a:endParaRPr lang="en-US" sz="1000" dirty="0"/>
          </a:p>
          <a:p>
            <a:pPr algn="l"/>
            <a:endParaRPr lang="en-US" sz="1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FB6ADD-3DF0-5FCE-D51A-E2EE10B407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8670" y="5638329"/>
            <a:ext cx="2962275" cy="98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3086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B11C99A-7F5D-51FE-428E-F9AD1DC539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F39DB87E-5D3E-2772-AB9E-BCDC268C2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A79C2FB-8B98-7E11-2A83-D0560C6D72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Graphic 1">
            <a:extLst>
              <a:ext uri="{FF2B5EF4-FFF2-40B4-BE49-F238E27FC236}">
                <a16:creationId xmlns:a16="http://schemas.microsoft.com/office/drawing/2014/main" id="{30A91A3D-A09C-ADF6-C7F6-FA2A36DAA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bg1"/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02B4E2-8C28-EB24-A8B0-4E4AC85A85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5993" y="187729"/>
            <a:ext cx="5134471" cy="611978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Adding a Query with SQL	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C4D9C18D-F0E0-094C-06D4-25289C550373}"/>
              </a:ext>
            </a:extLst>
          </p:cNvPr>
          <p:cNvSpPr txBox="1">
            <a:spLocks/>
          </p:cNvSpPr>
          <p:nvPr/>
        </p:nvSpPr>
        <p:spPr>
          <a:xfrm>
            <a:off x="-312158" y="1020685"/>
            <a:ext cx="5979914" cy="4800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1" algn="l">
              <a:tabLst>
                <a:tab pos="914400" algn="l"/>
              </a:tabLst>
            </a:pPr>
            <a:r>
              <a:rPr lang="en-US" sz="1100" dirty="0"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Step 1 – Select the </a:t>
            </a:r>
            <a:r>
              <a:rPr lang="en-US" sz="1100" b="1" dirty="0"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Create</a:t>
            </a:r>
            <a:r>
              <a:rPr lang="en-US" sz="1100" dirty="0"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 Menu Option then select the </a:t>
            </a:r>
            <a:r>
              <a:rPr lang="en-US" sz="1100" b="1" dirty="0"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Query Design</a:t>
            </a:r>
            <a:r>
              <a:rPr lang="en-US" sz="1100" dirty="0"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 Ribbon Option</a:t>
            </a:r>
            <a:br>
              <a:rPr lang="en-US" sz="1600" dirty="0"/>
            </a:br>
            <a:endParaRPr lang="en-US" sz="1600" dirty="0"/>
          </a:p>
          <a:p>
            <a:pPr algn="l"/>
            <a:endParaRPr lang="en-US" sz="1000" dirty="0"/>
          </a:p>
          <a:p>
            <a:pPr algn="l"/>
            <a:endParaRPr lang="en-US" sz="1000" dirty="0"/>
          </a:p>
          <a:p>
            <a:pPr algn="l"/>
            <a:endParaRPr lang="en-US" sz="1000" dirty="0"/>
          </a:p>
          <a:p>
            <a:pPr algn="l"/>
            <a:endParaRPr lang="en-US" sz="1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4A165D-DEF8-AF40-402D-8443A14E45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73" y="1271867"/>
            <a:ext cx="4310643" cy="20859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0314175-8D57-A9B4-47A3-4ECC0A00D0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758" y="4169632"/>
            <a:ext cx="4431150" cy="21764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63BA942-6027-D8F1-4310-67BC6D3CF4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5247" y="1886953"/>
            <a:ext cx="6523944" cy="163857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F51737F-E554-EF6F-6BBE-E7A2EE1284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5247" y="4484917"/>
            <a:ext cx="6106976" cy="1638572"/>
          </a:xfrm>
          <a:prstGeom prst="rect">
            <a:avLst/>
          </a:prstGeom>
        </p:spPr>
      </p:pic>
      <p:sp>
        <p:nvSpPr>
          <p:cNvPr id="13" name="Subtitle 2">
            <a:extLst>
              <a:ext uri="{FF2B5EF4-FFF2-40B4-BE49-F238E27FC236}">
                <a16:creationId xmlns:a16="http://schemas.microsoft.com/office/drawing/2014/main" id="{55AEBEC2-7B8E-DBAD-D828-C0DCF629C690}"/>
              </a:ext>
            </a:extLst>
          </p:cNvPr>
          <p:cNvSpPr txBox="1">
            <a:spLocks/>
          </p:cNvSpPr>
          <p:nvPr/>
        </p:nvSpPr>
        <p:spPr>
          <a:xfrm>
            <a:off x="-312158" y="3891343"/>
            <a:ext cx="5979914" cy="4800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1" algn="l">
              <a:tabLst>
                <a:tab pos="914400" algn="l"/>
              </a:tabLst>
            </a:pPr>
            <a:r>
              <a:rPr lang="en-US" sz="1100" dirty="0"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Step 2 – Right Click on the Query1 Tab and select the </a:t>
            </a:r>
            <a:r>
              <a:rPr lang="en-US" sz="1100" b="1" dirty="0"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SQL View</a:t>
            </a:r>
            <a:r>
              <a:rPr lang="en-US" sz="1100" dirty="0"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 Menu Option</a:t>
            </a:r>
            <a:endParaRPr lang="en-US" sz="1600" dirty="0"/>
          </a:p>
          <a:p>
            <a:pPr algn="l"/>
            <a:endParaRPr lang="en-US" sz="1000" dirty="0"/>
          </a:p>
          <a:p>
            <a:pPr algn="l"/>
            <a:endParaRPr lang="en-US" sz="1000" dirty="0"/>
          </a:p>
          <a:p>
            <a:pPr algn="l"/>
            <a:endParaRPr lang="en-US" sz="1000" dirty="0"/>
          </a:p>
          <a:p>
            <a:pPr algn="l"/>
            <a:endParaRPr lang="en-US" sz="1000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76B6D272-4FE9-CDEE-0A93-5397AD2D928C}"/>
              </a:ext>
            </a:extLst>
          </p:cNvPr>
          <p:cNvSpPr txBox="1">
            <a:spLocks/>
          </p:cNvSpPr>
          <p:nvPr/>
        </p:nvSpPr>
        <p:spPr>
          <a:xfrm>
            <a:off x="4737529" y="1604487"/>
            <a:ext cx="6604694" cy="4800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1" algn="l">
              <a:tabLst>
                <a:tab pos="914400" algn="l"/>
              </a:tabLst>
            </a:pPr>
            <a:r>
              <a:rPr lang="en-US" sz="1100" dirty="0"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Step 3 – Copy the SQL Code provided above and paste the code onto the white worksheet</a:t>
            </a:r>
            <a:endParaRPr lang="en-US" sz="1600" dirty="0"/>
          </a:p>
          <a:p>
            <a:pPr algn="l"/>
            <a:endParaRPr lang="en-US" sz="1000" dirty="0"/>
          </a:p>
          <a:p>
            <a:pPr algn="l"/>
            <a:endParaRPr lang="en-US" sz="1000" dirty="0"/>
          </a:p>
          <a:p>
            <a:pPr algn="l"/>
            <a:endParaRPr lang="en-US" sz="1000" dirty="0"/>
          </a:p>
          <a:p>
            <a:pPr algn="l"/>
            <a:endParaRPr lang="en-US" sz="1000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084AA65C-572E-C506-CDF3-BF67F7638439}"/>
              </a:ext>
            </a:extLst>
          </p:cNvPr>
          <p:cNvSpPr txBox="1">
            <a:spLocks/>
          </p:cNvSpPr>
          <p:nvPr/>
        </p:nvSpPr>
        <p:spPr>
          <a:xfrm>
            <a:off x="4737529" y="4218415"/>
            <a:ext cx="6604694" cy="4800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1" algn="l">
              <a:tabLst>
                <a:tab pos="914400" algn="l"/>
              </a:tabLst>
            </a:pPr>
            <a:r>
              <a:rPr lang="en-US" sz="1100" dirty="0"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Step4 – Hit the </a:t>
            </a:r>
            <a:r>
              <a:rPr lang="en-US" sz="1100" b="1" dirty="0"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Save </a:t>
            </a:r>
            <a:r>
              <a:rPr lang="en-US" sz="1100" dirty="0"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icon at the top left portion of the screen and name your Query then click </a:t>
            </a:r>
            <a:r>
              <a:rPr lang="en-US" sz="1100" b="1" dirty="0"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OK</a:t>
            </a:r>
            <a:endParaRPr lang="en-US" sz="1000" b="1" dirty="0"/>
          </a:p>
          <a:p>
            <a:pPr algn="l"/>
            <a:endParaRPr lang="en-US" sz="1000" dirty="0"/>
          </a:p>
          <a:p>
            <a:pPr algn="l"/>
            <a:endParaRPr lang="en-US" sz="1000" dirty="0"/>
          </a:p>
          <a:p>
            <a:pPr algn="l"/>
            <a:endParaRPr lang="en-US" sz="1000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6A229E7-EE91-364D-9AAE-2909A0BBDC1F}"/>
              </a:ext>
            </a:extLst>
          </p:cNvPr>
          <p:cNvSpPr/>
          <p:nvPr/>
        </p:nvSpPr>
        <p:spPr>
          <a:xfrm>
            <a:off x="5369067" y="4484917"/>
            <a:ext cx="386080" cy="278765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4D56476E-5586-61F0-E96E-AB89ED5572EE}"/>
              </a:ext>
            </a:extLst>
          </p:cNvPr>
          <p:cNvSpPr txBox="1">
            <a:spLocks/>
          </p:cNvSpPr>
          <p:nvPr/>
        </p:nvSpPr>
        <p:spPr>
          <a:xfrm>
            <a:off x="4737529" y="3605127"/>
            <a:ext cx="7078478" cy="4800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1" algn="l">
              <a:tabLst>
                <a:tab pos="914400" algn="l"/>
              </a:tabLst>
            </a:pPr>
            <a:r>
              <a:rPr lang="en-US" sz="1100" dirty="0"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Note: Replace any code in the worksheet with your copied code.  There </a:t>
            </a:r>
            <a:r>
              <a:rPr lang="en-US" sz="1100" dirty="0">
                <a:ea typeface="Times New Roman" panose="02020603050405020304" pitchFamily="18" charset="0"/>
                <a:cs typeface="Aptos" panose="020B0004020202020204" pitchFamily="34" charset="0"/>
              </a:rPr>
              <a:t>will be </a:t>
            </a:r>
            <a:r>
              <a:rPr lang="en-US" sz="1100" b="1" dirty="0">
                <a:ea typeface="Times New Roman" panose="02020603050405020304" pitchFamily="18" charset="0"/>
                <a:cs typeface="Aptos" panose="020B0004020202020204" pitchFamily="34" charset="0"/>
              </a:rPr>
              <a:t>SELECT;</a:t>
            </a:r>
            <a:r>
              <a:rPr lang="en-US" sz="1100" dirty="0">
                <a:ea typeface="Times New Roman" panose="02020603050405020304" pitchFamily="18" charset="0"/>
                <a:cs typeface="Aptos" panose="020B0004020202020204" pitchFamily="34" charset="0"/>
              </a:rPr>
              <a:t> text</a:t>
            </a:r>
            <a:r>
              <a:rPr lang="en-US" sz="1100" b="1" dirty="0"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100" dirty="0">
                <a:ea typeface="Times New Roman" panose="02020603050405020304" pitchFamily="18" charset="0"/>
                <a:cs typeface="Aptos" panose="020B0004020202020204" pitchFamily="34" charset="0"/>
              </a:rPr>
              <a:t>when you start</a:t>
            </a:r>
            <a:endParaRPr lang="en-US" sz="1000" dirty="0"/>
          </a:p>
          <a:p>
            <a:pPr algn="l"/>
            <a:endParaRPr lang="en-US" sz="1000" dirty="0"/>
          </a:p>
          <a:p>
            <a:pPr algn="l"/>
            <a:endParaRPr lang="en-US" sz="1000" dirty="0"/>
          </a:p>
          <a:p>
            <a:pPr algn="l"/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986813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206CA9F-B6C2-2ED6-EEB9-379C41BCE8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82CF52B7-69C4-DDD2-9EA7-8ACC5656A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860EF58-1BBF-3211-340E-38AB7998D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Graphic 1">
            <a:extLst>
              <a:ext uri="{FF2B5EF4-FFF2-40B4-BE49-F238E27FC236}">
                <a16:creationId xmlns:a16="http://schemas.microsoft.com/office/drawing/2014/main" id="{A283F0EF-F2B7-2566-EC6D-27BAC1B144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bg1"/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ACF0B9-AB20-39B3-BF26-C7E7C0A43C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5993" y="187729"/>
            <a:ext cx="4561767" cy="611978"/>
          </a:xfrm>
        </p:spPr>
        <p:txBody>
          <a:bodyPr>
            <a:normAutofit/>
          </a:bodyPr>
          <a:lstStyle/>
          <a:p>
            <a:r>
              <a:rPr lang="en-US" sz="3600" b="1" dirty="0"/>
              <a:t>Additional Tables	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9CAB0406-764E-E2D5-A1A2-F469991731FE}"/>
              </a:ext>
            </a:extLst>
          </p:cNvPr>
          <p:cNvSpPr txBox="1">
            <a:spLocks/>
          </p:cNvSpPr>
          <p:nvPr/>
        </p:nvSpPr>
        <p:spPr>
          <a:xfrm>
            <a:off x="441205" y="1047404"/>
            <a:ext cx="5654795" cy="58105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1" algn="l">
              <a:tabLst>
                <a:tab pos="914400" algn="l"/>
              </a:tabLst>
            </a:pPr>
            <a:r>
              <a:rPr lang="en-US" sz="1400" b="1" dirty="0" err="1"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staff_enrollment_history</a:t>
            </a:r>
            <a:r>
              <a:rPr lang="en-US" sz="1400" dirty="0"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 – This will allow the provider to confirm the existing discipline of a practitioner and its data entry date, this will help them when identifying claims that are denying for invalid discipline for a given procedure code with/without modifiers, given the submit date of the claim and the date the discipline was last updated. </a:t>
            </a:r>
          </a:p>
          <a:p>
            <a:pPr marR="0" lvl="1" algn="l">
              <a:tabLst>
                <a:tab pos="914400" algn="l"/>
              </a:tabLst>
            </a:pPr>
            <a:endParaRPr lang="en-US" sz="1400" b="1" dirty="0">
              <a:effectLst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R="0" lvl="1" algn="l">
              <a:tabLst>
                <a:tab pos="914400" algn="l"/>
              </a:tabLst>
            </a:pPr>
            <a:r>
              <a:rPr lang="en-US" sz="1400" b="1" dirty="0" err="1"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staff_category_history</a:t>
            </a:r>
            <a:r>
              <a:rPr lang="en-US" sz="1400" dirty="0"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 – This will allow the provider to confirm the discipline and practitioner category effective date ranges when a practitioner has multiple disciplines and practitioner categories throughout their practitioner enrollment history. </a:t>
            </a:r>
          </a:p>
          <a:p>
            <a:pPr marR="0" lvl="1" algn="l">
              <a:tabLst>
                <a:tab pos="914400" algn="l"/>
              </a:tabLst>
            </a:pPr>
            <a:endParaRPr lang="en-US" sz="1400" b="1" dirty="0">
              <a:effectLst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R="0" lvl="1" algn="l">
              <a:tabLst>
                <a:tab pos="914400" algn="l"/>
              </a:tabLst>
            </a:pPr>
            <a:r>
              <a:rPr lang="en-US" sz="1400" b="1" dirty="0" err="1"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retro_claim_adjudications</a:t>
            </a:r>
            <a:r>
              <a:rPr lang="en-US" sz="1400" dirty="0"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 – This will allow the provider another method to check their State Denial reasons. </a:t>
            </a:r>
          </a:p>
          <a:p>
            <a:pPr algn="l"/>
            <a:r>
              <a:rPr lang="en-US" sz="1600" dirty="0"/>
              <a:t> </a:t>
            </a:r>
            <a:br>
              <a:rPr lang="en-US" sz="1600" dirty="0"/>
            </a:br>
            <a:endParaRPr lang="en-US" sz="1600" dirty="0"/>
          </a:p>
          <a:p>
            <a:pPr algn="l"/>
            <a:endParaRPr lang="en-US" sz="1000" dirty="0"/>
          </a:p>
          <a:p>
            <a:pPr algn="l"/>
            <a:endParaRPr lang="en-US" sz="1000" dirty="0"/>
          </a:p>
          <a:p>
            <a:pPr algn="l"/>
            <a:endParaRPr lang="en-US" sz="1000" dirty="0"/>
          </a:p>
          <a:p>
            <a:pPr algn="l"/>
            <a:endParaRPr lang="en-US" sz="1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DFBA80-C4A1-DAF0-F5F3-4E3D0F55FB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1536" y="493718"/>
            <a:ext cx="5134471" cy="517882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F08E35B-D911-8477-39FC-1F715C684C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590" y="5470476"/>
            <a:ext cx="2962275" cy="98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514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B7C97E9-FDB1-8EA3-C3DD-731A95C2C0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227F8DE0-FFD7-344E-0446-1620E10E46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A40EC27-EEE9-DD22-CFB8-073D85112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Graphic 1">
            <a:extLst>
              <a:ext uri="{FF2B5EF4-FFF2-40B4-BE49-F238E27FC236}">
                <a16:creationId xmlns:a16="http://schemas.microsoft.com/office/drawing/2014/main" id="{4F4B4306-6D92-232C-D5D4-F44D0D3AE5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bg1"/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1728B4-093B-F335-374A-D2C68ECE9C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1055" y="535887"/>
            <a:ext cx="4220945" cy="694398"/>
          </a:xfrm>
        </p:spPr>
        <p:txBody>
          <a:bodyPr>
            <a:normAutofit/>
          </a:bodyPr>
          <a:lstStyle/>
          <a:p>
            <a:r>
              <a:rPr lang="en-US" sz="3600" b="1" dirty="0"/>
              <a:t>Agenda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2AD2BD-3126-B40B-4DE2-E661AC8C7C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4546" y="1207600"/>
            <a:ext cx="4024832" cy="5323327"/>
          </a:xfrm>
        </p:spPr>
        <p:txBody>
          <a:bodyPr>
            <a:noAutofit/>
          </a:bodyPr>
          <a:lstStyle/>
          <a:p>
            <a:pPr marL="342900" indent="-342900" algn="l">
              <a:buFontTx/>
              <a:buChar char="-"/>
            </a:pPr>
            <a:r>
              <a:rPr lang="en-US" sz="2000" dirty="0"/>
              <a:t>Documentation</a:t>
            </a:r>
          </a:p>
          <a:p>
            <a:pPr marL="342900" indent="-342900" algn="l">
              <a:buFontTx/>
              <a:buChar char="-"/>
            </a:pPr>
            <a:r>
              <a:rPr lang="en-US" sz="2000" dirty="0"/>
              <a:t>Claim Data Flow</a:t>
            </a:r>
          </a:p>
          <a:p>
            <a:pPr marL="342900" indent="-342900" algn="l">
              <a:buFontTx/>
              <a:buChar char="-"/>
            </a:pPr>
            <a:r>
              <a:rPr lang="en-US" sz="2000" dirty="0"/>
              <a:t>Claim Submission Calendar</a:t>
            </a:r>
          </a:p>
          <a:p>
            <a:pPr marL="342900" indent="-342900" algn="l">
              <a:buFontTx/>
              <a:buChar char="-"/>
            </a:pPr>
            <a:r>
              <a:rPr lang="en-US" sz="2000" dirty="0"/>
              <a:t>DMH Payment Report</a:t>
            </a:r>
          </a:p>
          <a:p>
            <a:pPr marL="342900" indent="-342900" algn="l">
              <a:buFontTx/>
              <a:buChar char="-"/>
            </a:pPr>
            <a:r>
              <a:rPr lang="en-US" sz="2000" dirty="0"/>
              <a:t>SIFT Folder Structure</a:t>
            </a:r>
          </a:p>
          <a:p>
            <a:pPr marL="342900" indent="-342900" algn="l">
              <a:buFontTx/>
              <a:buChar char="-"/>
            </a:pPr>
            <a:r>
              <a:rPr lang="en-US" sz="2000" dirty="0"/>
              <a:t>The Working Folder</a:t>
            </a:r>
          </a:p>
          <a:p>
            <a:pPr marL="342900" indent="-342900" algn="l">
              <a:buFontTx/>
              <a:buChar char="-"/>
            </a:pPr>
            <a:r>
              <a:rPr lang="en-US" sz="2000" dirty="0"/>
              <a:t>Table Link</a:t>
            </a:r>
          </a:p>
          <a:p>
            <a:pPr marL="342900" indent="-342900" algn="l">
              <a:buFontTx/>
              <a:buChar char="-"/>
            </a:pPr>
            <a:r>
              <a:rPr lang="en-US" sz="2000" dirty="0"/>
              <a:t>Suggested Link Tables</a:t>
            </a:r>
          </a:p>
          <a:p>
            <a:pPr marL="342900" indent="-342900" algn="l">
              <a:buFontTx/>
              <a:buChar char="-"/>
            </a:pPr>
            <a:r>
              <a:rPr lang="en-US" sz="2000" dirty="0"/>
              <a:t>HIPAA 999 Transactions</a:t>
            </a:r>
          </a:p>
          <a:p>
            <a:pPr marL="342900" indent="-342900" algn="l">
              <a:buFontTx/>
              <a:buChar char="-"/>
            </a:pPr>
            <a:r>
              <a:rPr lang="en-US" sz="2000" dirty="0"/>
              <a:t>HIPAA 277 Transactions</a:t>
            </a:r>
          </a:p>
          <a:p>
            <a:pPr marL="342900" indent="-342900" algn="l">
              <a:buFontTx/>
              <a:buChar char="-"/>
            </a:pPr>
            <a:r>
              <a:rPr lang="en-US" sz="2000" dirty="0"/>
              <a:t>Query Examples</a:t>
            </a:r>
          </a:p>
          <a:p>
            <a:pPr marL="342900" indent="-342900" algn="l">
              <a:buFontTx/>
              <a:buChar char="-"/>
            </a:pPr>
            <a:r>
              <a:rPr lang="en-US" sz="2000" dirty="0"/>
              <a:t>Adding a Query with SQL</a:t>
            </a:r>
          </a:p>
          <a:p>
            <a:pPr marL="342900" indent="-342900" algn="l">
              <a:buFontTx/>
              <a:buChar char="-"/>
            </a:pPr>
            <a:r>
              <a:rPr lang="en-US" sz="2000" dirty="0"/>
              <a:t>Additional Tables Added</a:t>
            </a:r>
          </a:p>
          <a:p>
            <a:pPr marL="342900" indent="-342900" algn="l">
              <a:buFontTx/>
              <a:buChar char="-"/>
            </a:pPr>
            <a:endParaRPr lang="en-US" sz="2000" dirty="0"/>
          </a:p>
          <a:p>
            <a:pPr algn="l"/>
            <a:endParaRPr lang="en-US" sz="3200" dirty="0"/>
          </a:p>
          <a:p>
            <a:pPr algn="l"/>
            <a:endParaRPr lang="en-US" sz="3200" dirty="0"/>
          </a:p>
          <a:p>
            <a:pPr algn="l"/>
            <a:endParaRPr lang="en-US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20819A-CF89-0D7E-8BDC-DF141E5996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8670" y="5638329"/>
            <a:ext cx="2962275" cy="98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254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E5D5BD4-2586-078F-9790-4476901B8C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4F894A8E-4E7C-867B-00A1-1EB84618E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3397928-1C79-60D4-4EBA-55AA8A6CC7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Graphic 1">
            <a:extLst>
              <a:ext uri="{FF2B5EF4-FFF2-40B4-BE49-F238E27FC236}">
                <a16:creationId xmlns:a16="http://schemas.microsoft.com/office/drawing/2014/main" id="{FC88FE36-9FE1-6DDB-B57F-550A9F2C36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bg1"/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A45D77-A400-E577-D87C-3C60E5393B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1055" y="535887"/>
            <a:ext cx="4220945" cy="694398"/>
          </a:xfrm>
        </p:spPr>
        <p:txBody>
          <a:bodyPr>
            <a:normAutofit/>
          </a:bodyPr>
          <a:lstStyle/>
          <a:p>
            <a:r>
              <a:rPr lang="en-US" sz="3600" b="1" dirty="0"/>
              <a:t>Documentation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23A058-52FE-B02A-4ED7-295DAAAE1E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5258" y="2525196"/>
            <a:ext cx="9255687" cy="2520629"/>
          </a:xfrm>
        </p:spPr>
        <p:txBody>
          <a:bodyPr>
            <a:noAutofit/>
          </a:bodyPr>
          <a:lstStyle/>
          <a:p>
            <a:pPr marL="742950" lvl="1" indent="-285750" algn="l">
              <a:lnSpc>
                <a:spcPct val="150000"/>
              </a:lnSpc>
              <a:buFontTx/>
              <a:buChar char="-"/>
            </a:pPr>
            <a:r>
              <a:rPr lang="en-US" sz="3200" dirty="0">
                <a:hlinkClick r:id="rId2"/>
              </a:rPr>
              <a:t>Documentation - Department of Mental Health</a:t>
            </a:r>
            <a:endParaRPr lang="en-US" sz="3200" dirty="0">
              <a:latin typeface="Aptos" panose="020B0004020202020204" pitchFamily="34" charset="0"/>
            </a:endParaRPr>
          </a:p>
          <a:p>
            <a:pPr marL="742950" lvl="1" indent="-285750" algn="l">
              <a:lnSpc>
                <a:spcPct val="150000"/>
              </a:lnSpc>
              <a:buFontTx/>
              <a:buChar char="-"/>
            </a:pPr>
            <a:r>
              <a:rPr lang="en-US" sz="3200" dirty="0">
                <a:hlinkClick r:id="rId3"/>
              </a:rPr>
              <a:t>Claim Adjustment Reason Codes | X12</a:t>
            </a:r>
            <a:endParaRPr lang="en-US" sz="3200" dirty="0"/>
          </a:p>
          <a:p>
            <a:pPr marL="742950" lvl="1" indent="-285750" algn="l">
              <a:lnSpc>
                <a:spcPct val="150000"/>
              </a:lnSpc>
              <a:buFontTx/>
              <a:buChar char="-"/>
            </a:pPr>
            <a:r>
              <a:rPr lang="en-US" sz="3200" dirty="0">
                <a:hlinkClick r:id="rId4"/>
              </a:rPr>
              <a:t>Remittance Advice Remark Codes | X12</a:t>
            </a:r>
            <a:endParaRPr lang="en-US" sz="3200" dirty="0"/>
          </a:p>
          <a:p>
            <a:pPr algn="l"/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4CCDD6-6FE9-9BDD-5AAF-19E25FC1FD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78670" y="5638329"/>
            <a:ext cx="2962275" cy="98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586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8062A76-0873-CD3F-636C-568BC61F56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742FF1D3-09F8-A984-23FE-95E9D45195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0F2E2B2-5206-4274-39E6-0D0DB78519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Graphic 1">
            <a:extLst>
              <a:ext uri="{FF2B5EF4-FFF2-40B4-BE49-F238E27FC236}">
                <a16:creationId xmlns:a16="http://schemas.microsoft.com/office/drawing/2014/main" id="{5596E6EC-6BCC-0095-677A-3AEBC2F4BE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bg1"/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9E1650-F1EE-2C40-798A-1CB05280A5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1055" y="535885"/>
            <a:ext cx="4220945" cy="694399"/>
          </a:xfrm>
        </p:spPr>
        <p:txBody>
          <a:bodyPr>
            <a:normAutofit/>
          </a:bodyPr>
          <a:lstStyle/>
          <a:p>
            <a:r>
              <a:rPr lang="en-US" sz="3600" b="1" dirty="0"/>
              <a:t>Claim Data Flow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7F1EA2-635E-D1A5-757B-3E09283CBB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838" y="1729417"/>
            <a:ext cx="4748966" cy="3637104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1500" dirty="0"/>
              <a:t>Understanding the Claim Data Flow will allow you to troubleshoot problems and set expectations for your agency.</a:t>
            </a:r>
          </a:p>
          <a:p>
            <a:pPr algn="l"/>
            <a:endParaRPr lang="en-US" sz="1200" dirty="0"/>
          </a:p>
          <a:p>
            <a:pPr algn="l"/>
            <a:r>
              <a:rPr lang="en-US" sz="1200" dirty="0"/>
              <a:t>Denied MSO – Claim Denied for Avatar Rules</a:t>
            </a:r>
          </a:p>
          <a:p>
            <a:pPr algn="l"/>
            <a:r>
              <a:rPr lang="en-US" sz="1200" dirty="0"/>
              <a:t>Approved MSO – Claim Accepted by Avatar Waiting for payment</a:t>
            </a:r>
          </a:p>
          <a:p>
            <a:pPr algn="l"/>
            <a:r>
              <a:rPr lang="en-US" sz="1200" dirty="0"/>
              <a:t>Approved MSO EOB – Claim Identified for Payment</a:t>
            </a:r>
          </a:p>
          <a:p>
            <a:pPr algn="l"/>
            <a:r>
              <a:rPr lang="en-US" sz="1200" dirty="0"/>
              <a:t>Unbilled </a:t>
            </a:r>
            <a:r>
              <a:rPr lang="en-US" sz="1200" dirty="0" err="1"/>
              <a:t>CalPM</a:t>
            </a:r>
            <a:r>
              <a:rPr lang="en-US" sz="1200" dirty="0"/>
              <a:t> – Claim has been paid waiting for submission to State</a:t>
            </a:r>
          </a:p>
          <a:p>
            <a:pPr algn="l"/>
            <a:r>
              <a:rPr lang="en-US" sz="1200" dirty="0"/>
              <a:t>Pending </a:t>
            </a:r>
            <a:r>
              <a:rPr lang="en-US" sz="1200" dirty="0" err="1"/>
              <a:t>CalPM</a:t>
            </a:r>
            <a:r>
              <a:rPr lang="en-US" sz="1200" dirty="0"/>
              <a:t> – Claim Included on State File</a:t>
            </a:r>
          </a:p>
          <a:p>
            <a:pPr algn="l"/>
            <a:r>
              <a:rPr lang="en-US" sz="1200" dirty="0"/>
              <a:t>Approved </a:t>
            </a:r>
            <a:r>
              <a:rPr lang="en-US" sz="1200" dirty="0" err="1"/>
              <a:t>CalPM</a:t>
            </a:r>
            <a:r>
              <a:rPr lang="en-US" sz="1200" dirty="0"/>
              <a:t> – Approved Claim</a:t>
            </a:r>
          </a:p>
          <a:p>
            <a:pPr algn="l"/>
            <a:r>
              <a:rPr lang="en-US" sz="1200" dirty="0"/>
              <a:t>Denied </a:t>
            </a:r>
            <a:r>
              <a:rPr lang="en-US" sz="1200" dirty="0" err="1"/>
              <a:t>CalPM</a:t>
            </a:r>
            <a:r>
              <a:rPr lang="en-US" sz="1200" dirty="0"/>
              <a:t> – Denied Claim</a:t>
            </a:r>
          </a:p>
          <a:p>
            <a:pPr algn="l"/>
            <a:r>
              <a:rPr lang="en-US" sz="1200" dirty="0"/>
              <a:t>Void/Resub – When your system sends a Void Transaction (8) or Resubmit Transaction (7) the claim status of the original claim will change to the Void/Resub value</a:t>
            </a:r>
          </a:p>
          <a:p>
            <a:pPr algn="l"/>
            <a:endParaRPr lang="en-US" sz="1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0620DC-5C72-9A95-F91E-EFC5265628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9803" y="654146"/>
            <a:ext cx="7156846" cy="554744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3408443-1AAE-B7E3-B7F2-DBB435917D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819" y="5549852"/>
            <a:ext cx="2962275" cy="98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976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A134706B-150F-487B-B4FB-34C10219C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5FD23E7-C75D-4AFA-A4D4-BE55581109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Graphic 1">
            <a:extLst>
              <a:ext uri="{FF2B5EF4-FFF2-40B4-BE49-F238E27FC236}">
                <a16:creationId xmlns:a16="http://schemas.microsoft.com/office/drawing/2014/main" id="{D6705569-F545-4F47-A260-A9202826E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bg1"/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04334F-3FD4-FEC0-7B90-92BACFE586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1055" y="408830"/>
            <a:ext cx="4270821" cy="1118348"/>
          </a:xfrm>
        </p:spPr>
        <p:txBody>
          <a:bodyPr>
            <a:normAutofit/>
          </a:bodyPr>
          <a:lstStyle/>
          <a:p>
            <a:r>
              <a:rPr lang="en-US" sz="3600" b="1" dirty="0"/>
              <a:t>Claim Submission Calendar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738011-FC99-701E-8993-7E23351A1F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0883" y="2144400"/>
            <a:ext cx="5032637" cy="2103404"/>
          </a:xfrm>
        </p:spPr>
        <p:txBody>
          <a:bodyPr>
            <a:normAutofit fontScale="55000" lnSpcReduction="20000"/>
          </a:bodyPr>
          <a:lstStyle/>
          <a:p>
            <a:pPr algn="l"/>
            <a:r>
              <a:rPr lang="en-US" dirty="0"/>
              <a:t>The EDI Cutoff Date is key to the processing of claims. </a:t>
            </a:r>
          </a:p>
          <a:p>
            <a:pPr algn="l"/>
            <a:r>
              <a:rPr lang="en-US" dirty="0"/>
              <a:t>All claims submitted between the last cutoff date that the current date will be included in  the current month’s Explanation of Benefits (EOB).  </a:t>
            </a:r>
          </a:p>
          <a:p>
            <a:pPr algn="l"/>
            <a:r>
              <a:rPr lang="en-US" dirty="0"/>
              <a:t>Expect to see your claims shift from Approved MSO to Approved MSO EOB on your May 12</a:t>
            </a:r>
            <a:r>
              <a:rPr lang="en-US" baseline="30000" dirty="0"/>
              <a:t>th</a:t>
            </a:r>
            <a:r>
              <a:rPr lang="en-US" dirty="0"/>
              <a:t> LE Extract.  </a:t>
            </a:r>
          </a:p>
          <a:p>
            <a:pPr algn="l"/>
            <a:r>
              <a:rPr lang="en-US" dirty="0"/>
              <a:t>A Medi-Cal Claim submitted on April 7</a:t>
            </a:r>
            <a:r>
              <a:rPr lang="en-US" baseline="30000" dirty="0"/>
              <a:t>th</a:t>
            </a:r>
            <a:r>
              <a:rPr lang="en-US" dirty="0"/>
              <a:t> (after the previous cutoff date) can expect to be approved by the State toward the end of August.</a:t>
            </a:r>
          </a:p>
          <a:p>
            <a:pPr algn="l"/>
            <a:r>
              <a:rPr lang="en-US" dirty="0"/>
              <a:t>Note: This Calendar is a best-case scenario.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8C58AC-C46E-68EF-36D3-640EDD0955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1788" y="0"/>
            <a:ext cx="5414211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7B27E24-244C-31D3-8149-EC82780849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055" y="5531390"/>
            <a:ext cx="2962275" cy="98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046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638C5A8-35C3-3A48-4CD9-98BB8113B1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CE8BAAD7-D032-D2E8-2048-EE55E7A73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B3E04C0-01DC-8A13-94AE-89589DBCC8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Graphic 1">
            <a:extLst>
              <a:ext uri="{FF2B5EF4-FFF2-40B4-BE49-F238E27FC236}">
                <a16:creationId xmlns:a16="http://schemas.microsoft.com/office/drawing/2014/main" id="{4D96BD9E-1996-D326-4746-5F6EA9B938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bg1"/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A45B55-05E4-7D04-96F1-441F84CA5A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1055" y="535886"/>
            <a:ext cx="4220945" cy="629359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DMH Payment Report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7043B6-D7DE-4417-3C3D-1BB37963EF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2014" y="1701131"/>
            <a:ext cx="7808931" cy="377003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26F8EA3-4D50-009F-81D9-7BF5F70D28C0}"/>
              </a:ext>
            </a:extLst>
          </p:cNvPr>
          <p:cNvSpPr/>
          <p:nvPr/>
        </p:nvSpPr>
        <p:spPr>
          <a:xfrm>
            <a:off x="4032014" y="1701131"/>
            <a:ext cx="702546" cy="493429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E8AE933-8E04-95E1-1064-44E71432286C}"/>
              </a:ext>
            </a:extLst>
          </p:cNvPr>
          <p:cNvCxnSpPr>
            <a:cxnSpLocks/>
          </p:cNvCxnSpPr>
          <p:nvPr/>
        </p:nvCxnSpPr>
        <p:spPr>
          <a:xfrm flipH="1">
            <a:off x="1173348" y="1701131"/>
            <a:ext cx="2858666" cy="420657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C8DBE51-2289-1DBC-F834-0AED3F578223}"/>
              </a:ext>
            </a:extLst>
          </p:cNvPr>
          <p:cNvCxnSpPr>
            <a:cxnSpLocks/>
          </p:cNvCxnSpPr>
          <p:nvPr/>
        </p:nvCxnSpPr>
        <p:spPr>
          <a:xfrm flipH="1">
            <a:off x="3425045" y="2194560"/>
            <a:ext cx="1309515" cy="1616001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D1C9B207-76D5-6F9C-F780-148FFBFF04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3348" y="2121788"/>
            <a:ext cx="2251697" cy="168877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5" name="Subtitle 2">
            <a:extLst>
              <a:ext uri="{FF2B5EF4-FFF2-40B4-BE49-F238E27FC236}">
                <a16:creationId xmlns:a16="http://schemas.microsoft.com/office/drawing/2014/main" id="{ABBB7C18-9060-193A-53F0-102F33D5A6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2694" y="4466797"/>
            <a:ext cx="3710913" cy="2103404"/>
          </a:xfrm>
        </p:spPr>
        <p:txBody>
          <a:bodyPr>
            <a:normAutofit/>
          </a:bodyPr>
          <a:lstStyle/>
          <a:p>
            <a:pPr algn="l"/>
            <a:r>
              <a:rPr lang="en-US" sz="1200" dirty="0"/>
              <a:t>At the top of your monthly Payment Report take note of the Run Date.</a:t>
            </a:r>
          </a:p>
          <a:p>
            <a:pPr algn="l"/>
            <a:r>
              <a:rPr lang="en-US" sz="1200" dirty="0"/>
              <a:t>Use the following Monday’s LE Extract to verify your Payment Report.</a:t>
            </a:r>
          </a:p>
          <a:p>
            <a:pPr algn="l"/>
            <a:r>
              <a:rPr lang="en-US" sz="1200" dirty="0"/>
              <a:t>Claim Status Used for Payment:</a:t>
            </a:r>
          </a:p>
          <a:p>
            <a:pPr algn="l"/>
            <a:r>
              <a:rPr lang="en-US" sz="1200" dirty="0"/>
              <a:t>	- Approved-MSOEOB</a:t>
            </a:r>
            <a:br>
              <a:rPr lang="en-US" sz="1200" dirty="0"/>
            </a:br>
            <a:r>
              <a:rPr lang="en-US" sz="1200" dirty="0"/>
              <a:t>	- Unbilled-</a:t>
            </a:r>
            <a:r>
              <a:rPr lang="en-US" sz="1200" dirty="0" err="1"/>
              <a:t>CalPM</a:t>
            </a:r>
            <a:br>
              <a:rPr lang="en-US" sz="1200" dirty="0"/>
            </a:br>
            <a:r>
              <a:rPr lang="en-US" sz="1200" dirty="0"/>
              <a:t>	- Pending-</a:t>
            </a:r>
            <a:r>
              <a:rPr lang="en-US" sz="1200" dirty="0" err="1"/>
              <a:t>CalPM</a:t>
            </a:r>
            <a:br>
              <a:rPr lang="en-US" sz="1200" dirty="0"/>
            </a:br>
            <a:r>
              <a:rPr lang="en-US" sz="1200" dirty="0"/>
              <a:t>	- Approved-</a:t>
            </a:r>
            <a:r>
              <a:rPr lang="en-US" sz="1200" dirty="0" err="1"/>
              <a:t>CalPM</a:t>
            </a:r>
            <a:endParaRPr lang="en-US" sz="1200" dirty="0"/>
          </a:p>
          <a:p>
            <a:pPr algn="l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EF835A0-6D80-BE25-1625-4245B45A0C64}"/>
              </a:ext>
            </a:extLst>
          </p:cNvPr>
          <p:cNvSpPr/>
          <p:nvPr/>
        </p:nvSpPr>
        <p:spPr>
          <a:xfrm>
            <a:off x="1388225" y="2676698"/>
            <a:ext cx="1587731" cy="3158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E2C68F-A655-75F3-3708-DEFA301CE5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8670" y="5638329"/>
            <a:ext cx="2962275" cy="98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522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E261188-733E-401A-9409-CE6AF573D2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2494886F-D96B-E6BE-EC76-1CB4FC7CE1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B63CEA2-FA6E-B645-AFEC-663335657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Graphic 1">
            <a:extLst>
              <a:ext uri="{FF2B5EF4-FFF2-40B4-BE49-F238E27FC236}">
                <a16:creationId xmlns:a16="http://schemas.microsoft.com/office/drawing/2014/main" id="{11D53AC9-08CC-2417-E03D-9F3FE93CD7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bg1"/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42E798-5E08-DB70-3E5E-161A6EDA38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1055" y="535886"/>
            <a:ext cx="4220945" cy="629359"/>
          </a:xfrm>
        </p:spPr>
        <p:txBody>
          <a:bodyPr>
            <a:normAutofit fontScale="90000"/>
          </a:bodyPr>
          <a:lstStyle/>
          <a:p>
            <a:r>
              <a:rPr lang="en-US" sz="3600" b="1"/>
              <a:t>SIFT Folder Structure</a:t>
            </a:r>
            <a:endParaRPr lang="en-US" sz="36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8F1F2C-3282-B917-446A-0C8882C480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2740" y="1797244"/>
            <a:ext cx="8446566" cy="4146356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5607DDEA-2C8F-FDCD-E39F-DBCCCA2C0B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772" y="2695174"/>
            <a:ext cx="3320046" cy="2693949"/>
          </a:xfrm>
        </p:spPr>
        <p:txBody>
          <a:bodyPr>
            <a:normAutofit/>
          </a:bodyPr>
          <a:lstStyle/>
          <a:p>
            <a:pPr algn="l"/>
            <a:r>
              <a:rPr lang="en-US" sz="1200" dirty="0"/>
              <a:t>DMH does not keep historical copies of your SIFT Extracts.  </a:t>
            </a:r>
          </a:p>
          <a:p>
            <a:pPr algn="l"/>
            <a:r>
              <a:rPr lang="en-US" sz="1200" dirty="0"/>
              <a:t>We suggest you create dated folders each week and keep a copy of that week’s Extract Files in these Folders.</a:t>
            </a:r>
          </a:p>
          <a:p>
            <a:pPr algn="l"/>
            <a:r>
              <a:rPr lang="en-US" sz="1200" dirty="0"/>
              <a:t>This will allow you to develop queries with data used to develop reports you are validating.</a:t>
            </a:r>
          </a:p>
          <a:p>
            <a:pPr algn="l"/>
            <a:r>
              <a:rPr lang="en-US" sz="1200" dirty="0"/>
              <a:t>Possible Uses: </a:t>
            </a:r>
          </a:p>
          <a:p>
            <a:pPr algn="l"/>
            <a:r>
              <a:rPr lang="en-US" sz="1200" dirty="0"/>
              <a:t> 	- Payment Report Validation</a:t>
            </a:r>
            <a:br>
              <a:rPr lang="en-US" sz="1200" dirty="0"/>
            </a:br>
            <a:r>
              <a:rPr lang="en-US" sz="1200" dirty="0"/>
              <a:t>	- Audit Data Validation</a:t>
            </a:r>
            <a:br>
              <a:rPr lang="en-US" sz="1200" dirty="0"/>
            </a:br>
            <a:r>
              <a:rPr lang="en-US" sz="1200" dirty="0"/>
              <a:t>	- Cost Report Settlement</a:t>
            </a:r>
          </a:p>
          <a:p>
            <a:pPr algn="l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F18341-6325-FE39-5C17-D3368578ED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657" y="5633024"/>
            <a:ext cx="2962275" cy="98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1973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2F427A8-15A2-28AD-AE4C-01BED7D1C7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0E355E01-BEF8-9839-2E0D-A2E7E49A3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2D422DA-42EB-4F7C-C637-D9E58D66E9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Graphic 1">
            <a:extLst>
              <a:ext uri="{FF2B5EF4-FFF2-40B4-BE49-F238E27FC236}">
                <a16:creationId xmlns:a16="http://schemas.microsoft.com/office/drawing/2014/main" id="{BEA876B0-B558-92CF-37D4-2DF72D0F9D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bg1"/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5666AA-4068-D471-86D3-C7A4AAD84A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1055" y="535886"/>
            <a:ext cx="4220945" cy="629359"/>
          </a:xfrm>
        </p:spPr>
        <p:txBody>
          <a:bodyPr>
            <a:normAutofit/>
          </a:bodyPr>
          <a:lstStyle/>
          <a:p>
            <a:r>
              <a:rPr lang="en-US" sz="3600" b="1" dirty="0"/>
              <a:t>The Working Folder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3CE617-E947-1DF4-A14B-AE14D3850E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131" y="1981201"/>
            <a:ext cx="7863934" cy="2946400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BBA1D3B7-9A9C-97B4-CA45-17482103D4FF}"/>
              </a:ext>
            </a:extLst>
          </p:cNvPr>
          <p:cNvSpPr txBox="1">
            <a:spLocks/>
          </p:cNvSpPr>
          <p:nvPr/>
        </p:nvSpPr>
        <p:spPr>
          <a:xfrm>
            <a:off x="242331" y="2632847"/>
            <a:ext cx="3710913" cy="2103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/>
              <a:t>The Working Folders is to be used for your current workspace.</a:t>
            </a:r>
          </a:p>
          <a:p>
            <a:pPr algn="l"/>
            <a:r>
              <a:rPr lang="en-US" sz="1200" dirty="0"/>
              <a:t>Our suggestion is to copy the data from the dated folder which is closest to the report or audit you are verifying.</a:t>
            </a:r>
          </a:p>
          <a:p>
            <a:pPr algn="l"/>
            <a:r>
              <a:rPr lang="en-US" sz="1200" dirty="0"/>
              <a:t>Table Links will be used to point to the tables in the Working Folder.</a:t>
            </a:r>
          </a:p>
          <a:p>
            <a:pPr algn="l"/>
            <a:r>
              <a:rPr lang="en-US" sz="1200" dirty="0"/>
              <a:t>Existing Queries in a working Database will run with Historical Data you are analyzing.</a:t>
            </a:r>
          </a:p>
          <a:p>
            <a:pPr algn="l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D30136-8786-F848-68C7-72B40A78F5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8670" y="5638329"/>
            <a:ext cx="2962275" cy="98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096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0ECFAE5-977A-7CF8-9EC1-F6603F2BA5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178A9298-A1A7-3154-8BBC-2FC49E87F3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EA9F645-CEA3-D865-5C7C-4557193B9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Graphic 1">
            <a:extLst>
              <a:ext uri="{FF2B5EF4-FFF2-40B4-BE49-F238E27FC236}">
                <a16:creationId xmlns:a16="http://schemas.microsoft.com/office/drawing/2014/main" id="{0ED7523B-A689-5136-05BE-B7A2E8A63D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bg1"/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491C58-8585-CF87-FD7E-6F8F6EB8E4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1055" y="535886"/>
            <a:ext cx="4220945" cy="629359"/>
          </a:xfrm>
        </p:spPr>
        <p:txBody>
          <a:bodyPr>
            <a:normAutofit/>
          </a:bodyPr>
          <a:lstStyle/>
          <a:p>
            <a:r>
              <a:rPr lang="en-US" sz="3600" b="1" dirty="0"/>
              <a:t>Table Link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A3317A-A2D0-B210-1AED-FCF4437D64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663" y="1538298"/>
            <a:ext cx="3535098" cy="17249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21232FE-E273-370D-9CD8-0B38664929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019" y="3877221"/>
            <a:ext cx="3282220" cy="23667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F5D4812-CAF0-0CDC-C090-60795E075E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0580" y="936983"/>
            <a:ext cx="2986159" cy="21260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3F03AF3-43AD-9F96-59B3-E108BE2345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0580" y="3818405"/>
            <a:ext cx="3203549" cy="227807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9FC121A-E15F-5DA6-9733-1E44BBF619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34741" y="926595"/>
            <a:ext cx="2995275" cy="214518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C7F57A2-9D91-A7A8-0DD5-53D658619C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34741" y="3709759"/>
            <a:ext cx="2654317" cy="270171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28D1587-F32C-A0A7-3161-986D7DEE546F}"/>
              </a:ext>
            </a:extLst>
          </p:cNvPr>
          <p:cNvSpPr txBox="1"/>
          <p:nvPr/>
        </p:nvSpPr>
        <p:spPr>
          <a:xfrm>
            <a:off x="619516" y="1285478"/>
            <a:ext cx="36840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Step 1 – Select External Data Menu -&gt; From Database -&gt; Access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E126A2A-75E3-4EA9-0985-8463F4DCF8CB}"/>
              </a:ext>
            </a:extLst>
          </p:cNvPr>
          <p:cNvSpPr txBox="1"/>
          <p:nvPr/>
        </p:nvSpPr>
        <p:spPr>
          <a:xfrm>
            <a:off x="742732" y="3646062"/>
            <a:ext cx="321273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Step 2 – Browse for the Location of your Working Folder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6310E25-FA10-7E8D-B9DF-9C89EE0C549C}"/>
              </a:ext>
            </a:extLst>
          </p:cNvPr>
          <p:cNvSpPr txBox="1"/>
          <p:nvPr/>
        </p:nvSpPr>
        <p:spPr>
          <a:xfrm>
            <a:off x="5108548" y="687046"/>
            <a:ext cx="20762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Step 3 – Open your Working Folder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E940EAD-F598-0438-81A3-6B04BC82E110}"/>
              </a:ext>
            </a:extLst>
          </p:cNvPr>
          <p:cNvSpPr txBox="1"/>
          <p:nvPr/>
        </p:nvSpPr>
        <p:spPr>
          <a:xfrm>
            <a:off x="5153940" y="3572936"/>
            <a:ext cx="196399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Step 4 – Open your Table Source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3F92EBA-A84C-F23C-7AF8-D4D50FEAEB2E}"/>
              </a:ext>
            </a:extLst>
          </p:cNvPr>
          <p:cNvSpPr txBox="1"/>
          <p:nvPr/>
        </p:nvSpPr>
        <p:spPr>
          <a:xfrm>
            <a:off x="8934741" y="664033"/>
            <a:ext cx="32367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Step 5 – Select </a:t>
            </a:r>
            <a:r>
              <a:rPr lang="en-US" sz="1000" b="1" dirty="0"/>
              <a:t>Link to the Data Source</a:t>
            </a:r>
            <a:r>
              <a:rPr lang="en-US" sz="1000" dirty="0"/>
              <a:t> Option then OK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5B34DAD-74CD-D0FF-A870-BEFAD5004BF5}"/>
              </a:ext>
            </a:extLst>
          </p:cNvPr>
          <p:cNvSpPr txBox="1"/>
          <p:nvPr/>
        </p:nvSpPr>
        <p:spPr>
          <a:xfrm>
            <a:off x="8940450" y="3480465"/>
            <a:ext cx="31983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Step 6 – Select the Table you would like to Link then OK</a:t>
            </a:r>
          </a:p>
        </p:txBody>
      </p:sp>
    </p:spTree>
    <p:extLst>
      <p:ext uri="{BB962C8B-B14F-4D97-AF65-F5344CB8AC3E}">
        <p14:creationId xmlns:p14="http://schemas.microsoft.com/office/powerpoint/2010/main" val="40758227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07597248-ea38-451b-8abe-a638eddbac81}" enabled="0" method="" siteId="{07597248-ea38-451b-8abe-a638eddbac81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691</TotalTime>
  <Words>4711</Words>
  <Application>Microsoft Office PowerPoint</Application>
  <PresentationFormat>Widescreen</PresentationFormat>
  <Paragraphs>175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Aptos</vt:lpstr>
      <vt:lpstr>Aptos Display</vt:lpstr>
      <vt:lpstr>Arial</vt:lpstr>
      <vt:lpstr>Times New Roman</vt:lpstr>
      <vt:lpstr>Office Theme</vt:lpstr>
      <vt:lpstr>SIFT Training</vt:lpstr>
      <vt:lpstr>Agenda</vt:lpstr>
      <vt:lpstr>Documentation</vt:lpstr>
      <vt:lpstr>Claim Data Flow</vt:lpstr>
      <vt:lpstr>Claim Submission Calendar</vt:lpstr>
      <vt:lpstr>DMH Payment Report</vt:lpstr>
      <vt:lpstr>SIFT Folder Structure</vt:lpstr>
      <vt:lpstr>The Working Folder</vt:lpstr>
      <vt:lpstr>Table Link</vt:lpstr>
      <vt:lpstr>Suggested Link Tables</vt:lpstr>
      <vt:lpstr>HIPAA 999 Transactions</vt:lpstr>
      <vt:lpstr>HIPAA 277 Transactions</vt:lpstr>
      <vt:lpstr>Query Examples</vt:lpstr>
      <vt:lpstr>Query Examples</vt:lpstr>
      <vt:lpstr>Query Examples</vt:lpstr>
      <vt:lpstr>Query Examples</vt:lpstr>
      <vt:lpstr>Adding a Query with SQL </vt:lpstr>
      <vt:lpstr>Additional Tables </vt:lpstr>
    </vt:vector>
  </TitlesOfParts>
  <Company>LA County DMH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John Ortega</dc:creator>
  <cp:lastModifiedBy>John Ortega</cp:lastModifiedBy>
  <cp:revision>3</cp:revision>
  <cp:lastPrinted>2025-05-01T15:59:13Z</cp:lastPrinted>
  <dcterms:created xsi:type="dcterms:W3CDTF">2025-04-25T13:56:08Z</dcterms:created>
  <dcterms:modified xsi:type="dcterms:W3CDTF">2025-05-01T16:20:32Z</dcterms:modified>
</cp:coreProperties>
</file>